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85" r:id="rId1"/>
  </p:sldMasterIdLst>
  <p:notesMasterIdLst>
    <p:notesMasterId r:id="rId77"/>
  </p:notesMasterIdLst>
  <p:sldIdLst>
    <p:sldId id="256" r:id="rId2"/>
    <p:sldId id="281" r:id="rId3"/>
    <p:sldId id="374" r:id="rId4"/>
    <p:sldId id="451" r:id="rId5"/>
    <p:sldId id="443" r:id="rId6"/>
    <p:sldId id="444" r:id="rId7"/>
    <p:sldId id="445" r:id="rId8"/>
    <p:sldId id="446" r:id="rId9"/>
    <p:sldId id="433" r:id="rId10"/>
    <p:sldId id="434" r:id="rId11"/>
    <p:sldId id="437" r:id="rId12"/>
    <p:sldId id="436" r:id="rId13"/>
    <p:sldId id="442" r:id="rId14"/>
    <p:sldId id="448" r:id="rId15"/>
    <p:sldId id="452" r:id="rId16"/>
    <p:sldId id="450" r:id="rId17"/>
    <p:sldId id="453" r:id="rId18"/>
    <p:sldId id="454" r:id="rId19"/>
    <p:sldId id="455" r:id="rId20"/>
    <p:sldId id="456" r:id="rId21"/>
    <p:sldId id="457" r:id="rId22"/>
    <p:sldId id="459" r:id="rId23"/>
    <p:sldId id="460" r:id="rId24"/>
    <p:sldId id="461" r:id="rId25"/>
    <p:sldId id="462" r:id="rId26"/>
    <p:sldId id="463" r:id="rId27"/>
    <p:sldId id="464" r:id="rId28"/>
    <p:sldId id="465" r:id="rId29"/>
    <p:sldId id="466" r:id="rId30"/>
    <p:sldId id="467" r:id="rId31"/>
    <p:sldId id="468" r:id="rId32"/>
    <p:sldId id="469" r:id="rId33"/>
    <p:sldId id="470" r:id="rId34"/>
    <p:sldId id="471" r:id="rId35"/>
    <p:sldId id="472" r:id="rId36"/>
    <p:sldId id="473" r:id="rId37"/>
    <p:sldId id="474" r:id="rId38"/>
    <p:sldId id="475" r:id="rId39"/>
    <p:sldId id="476" r:id="rId40"/>
    <p:sldId id="477" r:id="rId41"/>
    <p:sldId id="478" r:id="rId42"/>
    <p:sldId id="479" r:id="rId43"/>
    <p:sldId id="480" r:id="rId44"/>
    <p:sldId id="481" r:id="rId45"/>
    <p:sldId id="482" r:id="rId46"/>
    <p:sldId id="483" r:id="rId47"/>
    <p:sldId id="484" r:id="rId48"/>
    <p:sldId id="509" r:id="rId49"/>
    <p:sldId id="485" r:id="rId50"/>
    <p:sldId id="486" r:id="rId51"/>
    <p:sldId id="487" r:id="rId52"/>
    <p:sldId id="488" r:id="rId53"/>
    <p:sldId id="489" r:id="rId54"/>
    <p:sldId id="490" r:id="rId55"/>
    <p:sldId id="491" r:id="rId56"/>
    <p:sldId id="492" r:id="rId57"/>
    <p:sldId id="493" r:id="rId58"/>
    <p:sldId id="494" r:id="rId59"/>
    <p:sldId id="495" r:id="rId60"/>
    <p:sldId id="496" r:id="rId61"/>
    <p:sldId id="497" r:id="rId62"/>
    <p:sldId id="498" r:id="rId63"/>
    <p:sldId id="510" r:id="rId64"/>
    <p:sldId id="499" r:id="rId65"/>
    <p:sldId id="500" r:id="rId66"/>
    <p:sldId id="501" r:id="rId67"/>
    <p:sldId id="502" r:id="rId68"/>
    <p:sldId id="503" r:id="rId69"/>
    <p:sldId id="504" r:id="rId70"/>
    <p:sldId id="505" r:id="rId71"/>
    <p:sldId id="506" r:id="rId72"/>
    <p:sldId id="507" r:id="rId73"/>
    <p:sldId id="508" r:id="rId74"/>
    <p:sldId id="386" r:id="rId75"/>
    <p:sldId id="361" r:id="rId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51"/>
    <p:restoredTop sz="91465"/>
  </p:normalViewPr>
  <p:slideViewPr>
    <p:cSldViewPr snapToGrid="0">
      <p:cViewPr varScale="1">
        <p:scale>
          <a:sx n="149" d="100"/>
          <a:sy n="149" d="100"/>
        </p:scale>
        <p:origin x="49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663E8-A332-48E7-8E3A-A14E8349C57B}" type="datetimeFigureOut">
              <a:rPr lang="zh-CN" altLang="en-US" smtClean="0"/>
              <a:t>2017/9/22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396D8-17E7-4E65-B653-2E97D8F5D6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982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TensorFlow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™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是一个采用数据流图（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data flow graphs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），用于数值计算的开源软件库。节点（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Nodes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）在图中表示数学操作，图中的线（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edges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）则表示在节点间相互联系的多维数据数组，即张量（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tensor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）。它灵活的架构让你可以在多种平台上展开计算，例如台式计算机中的一个或多个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CPU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（或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GPU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），服务器，移动设备等等。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TensorFlow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最初由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Google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大脑小组（隶属于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Google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Book Antiqua" pitchFamily="18" charset="0"/>
                <a:ea typeface="+mn-ea"/>
                <a:cs typeface="+mn-cs"/>
              </a:rPr>
              <a:t>机器智能研究机构）的研究员和工程师们开发出来，用于机器学习和深度神经网络方面的研究，但这个系统的通用性使其也可广泛用于其他计算领域。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A6F2-2680-4B90-84A1-FAAF65194318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6078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08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632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129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741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9798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632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2017/9/22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45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617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2017/9/22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051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79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2017/9/22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008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E73F4-31C3-4B68-9A4F-CE74464B9BB3}" type="datetimeFigureOut">
              <a:rPr lang="zh-CN" altLang="en-US" smtClean="0"/>
              <a:t>2017/9/22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3120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6" r:id="rId1"/>
    <p:sldLayoutId id="2147484087" r:id="rId2"/>
    <p:sldLayoutId id="2147484088" r:id="rId3"/>
    <p:sldLayoutId id="2147484089" r:id="rId4"/>
    <p:sldLayoutId id="2147484090" r:id="rId5"/>
    <p:sldLayoutId id="2147484091" r:id="rId6"/>
    <p:sldLayoutId id="2147484092" r:id="rId7"/>
    <p:sldLayoutId id="2147484093" r:id="rId8"/>
    <p:sldLayoutId id="2147484094" r:id="rId9"/>
    <p:sldLayoutId id="2147484095" r:id="rId10"/>
    <p:sldLayoutId id="2147484096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ips.uantwerpen.be/conll2000/chunking/train.txt.gz" TargetMode="External"/><Relationship Id="rId2" Type="http://schemas.openxmlformats.org/officeDocument/2006/relationships/hyperlink" Target="https://www.clips.uantwerpen.be/conll2000/chunk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www.clips.uantwerpen.be/conll2000/chunking/test.txt.gz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MachineLearning/comments/340y86/is_it_possible_to_incorporate_word_embedding/" TargetMode="External"/><Relationship Id="rId2" Type="http://schemas.openxmlformats.org/officeDocument/2006/relationships/hyperlink" Target="https://www.researchgate.net/post/How_can_I_incorporate_word_embedding_also_as_feature_in_CRF_based_sequence_labeling_task_in_tex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ensorflow/models/blob/master/slim" TargetMode="External"/><Relationship Id="rId13" Type="http://schemas.openxmlformats.org/officeDocument/2006/relationships/hyperlink" Target="https://github.com/tensorflow/models/blob/master/im2txt" TargetMode="External"/><Relationship Id="rId3" Type="http://schemas.openxmlformats.org/officeDocument/2006/relationships/hyperlink" Target="https://github.com/tensorflow/models/blob/master/inception" TargetMode="External"/><Relationship Id="rId7" Type="http://schemas.openxmlformats.org/officeDocument/2006/relationships/hyperlink" Target="https://github.com/tensorflow/models/blob/master/resnet" TargetMode="External"/><Relationship Id="rId12" Type="http://schemas.openxmlformats.org/officeDocument/2006/relationships/hyperlink" Target="https://github.com/tensorflow/models/blob/master/transformer" TargetMode="External"/><Relationship Id="rId2" Type="http://schemas.openxmlformats.org/officeDocument/2006/relationships/hyperlink" Target="https://github.com/tensorflow/models/blob/master/autoencod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tensorflow/models/blob/master/privacy" TargetMode="External"/><Relationship Id="rId11" Type="http://schemas.openxmlformats.org/officeDocument/2006/relationships/hyperlink" Target="https://github.com/tensorflow/models/blob/master/textsum" TargetMode="External"/><Relationship Id="rId5" Type="http://schemas.openxmlformats.org/officeDocument/2006/relationships/hyperlink" Target="https://github.com/tensorflow/models/blob/master/neural_gpu" TargetMode="External"/><Relationship Id="rId10" Type="http://schemas.openxmlformats.org/officeDocument/2006/relationships/hyperlink" Target="https://github.com/tensorflow/models/blob/master/syntaxnet" TargetMode="External"/><Relationship Id="rId4" Type="http://schemas.openxmlformats.org/officeDocument/2006/relationships/hyperlink" Target="https://github.com/tensorflow/models/blob/master/namignizer" TargetMode="External"/><Relationship Id="rId9" Type="http://schemas.openxmlformats.org/officeDocument/2006/relationships/hyperlink" Target="https://github.com/tensorflow/models/blob/master/swivel" TargetMode="External"/><Relationship Id="rId14" Type="http://schemas.openxmlformats.org/officeDocument/2006/relationships/hyperlink" Target="https://github.com/tensorflow/models/blob/master/neural%20programmer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409.4842" TargetMode="External"/><Relationship Id="rId2" Type="http://schemas.openxmlformats.org/officeDocument/2006/relationships/hyperlink" Target="http://www.bloomberg.com/news/articles/2015-10-26/google-turning-its-lucrative-web-search-over-to-ai-machin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oogleresearch.blogspot.com/2015/07/how-google-translate-squeezes-deep.html" TargetMode="External"/><Relationship Id="rId5" Type="http://schemas.openxmlformats.org/officeDocument/2006/relationships/hyperlink" Target="http://arxiv.org/abs/1502.02072" TargetMode="External"/><Relationship Id="rId4" Type="http://schemas.openxmlformats.org/officeDocument/2006/relationships/hyperlink" Target="http://googleresearch.blogspot.com/2015/11/computer-respond-to-this-email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mnist/" TargetMode="External"/><Relationship Id="rId2" Type="http://schemas.openxmlformats.org/officeDocument/2006/relationships/hyperlink" Target="http://yann.lecu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blog.codylab.com/python-pyenv-management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www.wildml.com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orch/torch7" TargetMode="External"/><Relationship Id="rId3" Type="http://schemas.openxmlformats.org/officeDocument/2006/relationships/hyperlink" Target="https://github.com/tensorflow/tensorflow" TargetMode="External"/><Relationship Id="rId7" Type="http://schemas.openxmlformats.org/officeDocument/2006/relationships/hyperlink" Target="https://github.com/Microsoft/CNTK" TargetMode="Externa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mlc/mxnet" TargetMode="External"/><Relationship Id="rId5" Type="http://schemas.openxmlformats.org/officeDocument/2006/relationships/hyperlink" Target="https://github.com/Theano/Theano" TargetMode="External"/><Relationship Id="rId10" Type="http://schemas.openxmlformats.org/officeDocument/2006/relationships/hyperlink" Target="https://github.com/baidu/Paddle" TargetMode="External"/><Relationship Id="rId4" Type="http://schemas.openxmlformats.org/officeDocument/2006/relationships/hyperlink" Target="https://github.com/BVLC/caffe" TargetMode="External"/><Relationship Id="rId9" Type="http://schemas.openxmlformats.org/officeDocument/2006/relationships/hyperlink" Target="https://github.com/pytorch/pytorch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scrapinghub/python-crfsuit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 smtClean="0"/>
              <a:t>机器学习</a:t>
            </a:r>
            <a:r>
              <a:rPr lang="en-US" altLang="zh-CN" b="1" dirty="0" smtClean="0"/>
              <a:t>&amp;</a:t>
            </a:r>
            <a:r>
              <a:rPr lang="zh-CN" altLang="en-US" b="1" dirty="0" smtClean="0"/>
              <a:t>深度学习实践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第二课</a:t>
            </a:r>
            <a:endParaRPr lang="en-US" altLang="zh-CN" dirty="0" smtClean="0"/>
          </a:p>
          <a:p>
            <a:r>
              <a:rPr lang="zh-CN" altLang="en-US" dirty="0" smtClean="0"/>
              <a:t>深度学习实践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481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CRF</a:t>
            </a:r>
            <a:r>
              <a:rPr lang="zh-CN" altLang="en-US" dirty="0" smtClean="0"/>
              <a:t>进行</a:t>
            </a:r>
            <a:r>
              <a:rPr lang="en-US" altLang="zh-CN" dirty="0" smtClean="0"/>
              <a:t>NP Chunking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任务：</a:t>
            </a:r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://www.clips.uantwerpen.be/conll2000/chunking</a:t>
            </a:r>
            <a:r>
              <a:rPr lang="en-US" altLang="zh-CN" dirty="0" smtClean="0">
                <a:hlinkClick r:id="rId2"/>
              </a:rPr>
              <a:t>/</a:t>
            </a:r>
            <a:endParaRPr lang="en-US" altLang="zh-CN" dirty="0" smtClean="0"/>
          </a:p>
          <a:p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数据集</a:t>
            </a:r>
            <a:endParaRPr lang="en-US" altLang="zh-CN" dirty="0"/>
          </a:p>
          <a:p>
            <a:pPr lvl="2"/>
            <a:r>
              <a:rPr lang="en-US" altLang="zh-CN" dirty="0" err="1" smtClean="0"/>
              <a:t>wget</a:t>
            </a:r>
            <a:r>
              <a:rPr lang="en-US" altLang="zh-CN" dirty="0" smtClean="0"/>
              <a:t> </a:t>
            </a:r>
            <a:r>
              <a:rPr lang="en-US" altLang="zh-CN" dirty="0">
                <a:hlinkClick r:id="rId3"/>
              </a:rPr>
              <a:t>http://www.clips.uantwerpen.be/conll2000/chunking/train.txt.gz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wget</a:t>
            </a:r>
            <a:r>
              <a:rPr lang="en-US" altLang="zh-CN" dirty="0" smtClean="0"/>
              <a:t> </a:t>
            </a:r>
            <a:r>
              <a:rPr lang="en-US" altLang="zh-CN" dirty="0">
                <a:hlinkClick r:id="rId4"/>
              </a:rPr>
              <a:t>http://www.clips.uantwerpen.be/conll2000/chunking/test.txt.gz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606" y="2249102"/>
            <a:ext cx="866896" cy="20672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06512"/>
            <a:ext cx="9488224" cy="35247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370002" y="2777053"/>
            <a:ext cx="85285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He reckons the </a:t>
            </a:r>
            <a:r>
              <a:rPr lang="zh-CN" altLang="en-US" dirty="0"/>
              <a:t>current account deficit </a:t>
            </a:r>
            <a:r>
              <a:rPr lang="zh-CN" altLang="en-US" dirty="0" smtClean="0"/>
              <a:t>will </a:t>
            </a:r>
            <a:r>
              <a:rPr lang="zh-CN" altLang="en-US" dirty="0"/>
              <a:t>narrow </a:t>
            </a:r>
            <a:r>
              <a:rPr lang="zh-CN" altLang="en-US" dirty="0" smtClean="0"/>
              <a:t>to only # 1</a:t>
            </a:r>
            <a:r>
              <a:rPr lang="zh-CN" altLang="en-US" dirty="0"/>
              <a:t>.8 billion </a:t>
            </a:r>
            <a:r>
              <a:rPr lang="zh-CN" altLang="en-US" dirty="0" smtClean="0"/>
              <a:t>in September.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0935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CRF</a:t>
            </a:r>
            <a:r>
              <a:rPr lang="zh-CN" altLang="en-US" dirty="0" smtClean="0"/>
              <a:t>实践：特征设计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622" y="1981055"/>
            <a:ext cx="4725059" cy="1047896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813" y="4043580"/>
            <a:ext cx="2439658" cy="9312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440" y="3823317"/>
            <a:ext cx="5410955" cy="1371791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5153891" y="4265069"/>
            <a:ext cx="351692" cy="428425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515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完整示例程序及其讲解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err="1" smtClean="0"/>
              <a:t>jupyter</a:t>
            </a:r>
            <a:r>
              <a:rPr lang="en-US" altLang="zh-CN" dirty="0" smtClean="0"/>
              <a:t> notebook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~/</a:t>
            </a:r>
            <a:r>
              <a:rPr lang="en-US" altLang="zh-CN" dirty="0" smtClean="0"/>
              <a:t>codes/day3/CoNLL2000.ipynb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184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其他实践问题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如何加入数值特征，比如，词向量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/>
              <a:t>continuous </a:t>
            </a:r>
            <a:r>
              <a:rPr lang="en-US" altLang="zh-CN" dirty="0" smtClean="0"/>
              <a:t>CRFs </a:t>
            </a:r>
            <a:r>
              <a:rPr lang="zh-CN" altLang="en-US" dirty="0" smtClean="0"/>
              <a:t>（但是，大部分现有工具都不支持）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对数值向量进行聚类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Semantic Hashing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主题建模（选取</a:t>
            </a:r>
            <a:r>
              <a:rPr lang="en-US" altLang="zh-CN" dirty="0" smtClean="0"/>
              <a:t>TOP-k</a:t>
            </a:r>
            <a:r>
              <a:rPr lang="zh-CN" altLang="en-US" dirty="0" smtClean="0"/>
              <a:t>个主题）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13505" y="4851749"/>
            <a:ext cx="113649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https://www.researchgate.net/post/How_can_I_incorporate_word_embedding_also_as_feature_in_CRF_based_sequence_labeling_task_in_</a:t>
            </a:r>
            <a:r>
              <a:rPr lang="zh-CN" altLang="en-US" dirty="0" smtClean="0">
                <a:hlinkClick r:id="rId2"/>
              </a:rPr>
              <a:t>text</a:t>
            </a:r>
            <a:endParaRPr lang="en-US" altLang="zh-CN" dirty="0" smtClean="0"/>
          </a:p>
          <a:p>
            <a:r>
              <a:rPr lang="en-US" altLang="zh-CN" dirty="0">
                <a:hlinkClick r:id="rId3"/>
              </a:rPr>
              <a:t>https://www.reddit.com/r/MachineLearning/comments/340y86/is_it_possible_to_incorporate_word_embedding</a:t>
            </a:r>
            <a:r>
              <a:rPr lang="en-US" altLang="zh-CN" dirty="0" smtClean="0">
                <a:hlinkClick r:id="rId3"/>
              </a:rPr>
              <a:t>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1695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22" y="2718266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 smtClean="0"/>
              <a:t>深度学习实践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2019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 </a:t>
            </a:r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8323385" cy="449204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序列标注</a:t>
            </a:r>
            <a:r>
              <a:rPr lang="zh-CN" altLang="en-US" dirty="0"/>
              <a:t>模型 </a:t>
            </a:r>
            <a:r>
              <a:rPr lang="zh-CN" altLang="en-US" dirty="0" smtClean="0"/>
              <a:t>              （</a:t>
            </a:r>
            <a:r>
              <a:rPr lang="en-US" altLang="zh-CN" dirty="0" smtClean="0"/>
              <a:t>30</a:t>
            </a:r>
            <a:r>
              <a:rPr lang="zh-CN" altLang="en-US" dirty="0"/>
              <a:t>分钟）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CRF, CRF</a:t>
            </a:r>
            <a:r>
              <a:rPr lang="zh-CN" altLang="en-US" dirty="0"/>
              <a:t>工具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solidFill>
                  <a:srgbClr val="FF0000"/>
                </a:solidFill>
              </a:rPr>
              <a:t>TensorFlow</a:t>
            </a:r>
            <a:r>
              <a:rPr lang="zh-CN" altLang="en-US" dirty="0" smtClean="0">
                <a:solidFill>
                  <a:srgbClr val="FF0000"/>
                </a:solidFill>
              </a:rPr>
              <a:t>介绍          （</a:t>
            </a:r>
            <a:r>
              <a:rPr lang="en-US" altLang="zh-CN" dirty="0" smtClean="0">
                <a:solidFill>
                  <a:srgbClr val="FF0000"/>
                </a:solidFill>
              </a:rPr>
              <a:t>90</a:t>
            </a:r>
            <a:r>
              <a:rPr lang="zh-CN" altLang="en-US" dirty="0">
                <a:solidFill>
                  <a:srgbClr val="FF0000"/>
                </a:solidFill>
              </a:rPr>
              <a:t>分钟）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err="1" smtClean="0"/>
              <a:t>TensorFlow</a:t>
            </a:r>
            <a:r>
              <a:rPr lang="zh-CN" altLang="en-US" dirty="0" smtClean="0"/>
              <a:t>实践          （</a:t>
            </a:r>
            <a:r>
              <a:rPr lang="en-US" altLang="zh-CN" dirty="0" smtClean="0"/>
              <a:t>30</a:t>
            </a:r>
            <a:r>
              <a:rPr lang="zh-CN" altLang="en-US" dirty="0"/>
              <a:t>分钟）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Logistics </a:t>
            </a:r>
            <a:r>
              <a:rPr lang="en-US" altLang="zh-CN" dirty="0"/>
              <a:t>Regression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err="1" smtClean="0"/>
              <a:t>TensorFlow</a:t>
            </a:r>
            <a:r>
              <a:rPr lang="zh-CN" altLang="en-US" dirty="0" smtClean="0"/>
              <a:t>实践          （</a:t>
            </a:r>
            <a:r>
              <a:rPr lang="en-US" altLang="zh-CN" dirty="0" smtClean="0"/>
              <a:t>30</a:t>
            </a:r>
            <a:r>
              <a:rPr lang="zh-CN" altLang="en-US" dirty="0"/>
              <a:t>分钟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多层前馈</a:t>
            </a:r>
            <a:r>
              <a:rPr lang="zh-CN" altLang="en-US" dirty="0" smtClean="0"/>
              <a:t>网络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5144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TensorFlow</a:t>
            </a:r>
            <a:r>
              <a:rPr lang="zh-CN" altLang="en-US" dirty="0"/>
              <a:t>实践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什么是</a:t>
            </a:r>
            <a:r>
              <a:rPr lang="en-US" altLang="zh-CN" dirty="0" err="1"/>
              <a:t>TensorFlow</a:t>
            </a:r>
            <a:r>
              <a:rPr lang="zh-CN" altLang="en-US" dirty="0"/>
              <a:t>？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怎么用</a:t>
            </a:r>
            <a:r>
              <a:rPr lang="en-US" altLang="zh-CN" dirty="0" err="1"/>
              <a:t>TensorFlow</a:t>
            </a:r>
            <a:r>
              <a:rPr lang="zh-CN" altLang="en-US" dirty="0"/>
              <a:t>？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为什么选</a:t>
            </a:r>
            <a:r>
              <a:rPr lang="en-US" altLang="zh-CN" dirty="0" err="1"/>
              <a:t>TensorFlow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02" y="2924418"/>
            <a:ext cx="2550458" cy="376238"/>
          </a:xfrm>
          <a:prstGeom prst="rect">
            <a:avLst/>
          </a:prstGeom>
        </p:spPr>
      </p:pic>
      <p:pic>
        <p:nvPicPr>
          <p:cNvPr id="5" name="Picture 2" descr="https://camo.githubusercontent.com/ee91ac3c9f5ad840ebf70b54284498fe0e6ddb92/68747470733a2f2f7777772e74656e736f72666c6f772e6f72672f696d616765732f74665f6c6f676f5f7472616e7370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913" y="1198852"/>
            <a:ext cx="1635112" cy="139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025" y="5314589"/>
            <a:ext cx="1524000" cy="6559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763" y="3560806"/>
            <a:ext cx="1966380" cy="5331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287" y="3655982"/>
            <a:ext cx="1888073" cy="4861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407" y="4418005"/>
            <a:ext cx="1266825" cy="533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047" y="4337043"/>
            <a:ext cx="1562100" cy="6953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619" y="5140879"/>
            <a:ext cx="2688741" cy="73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43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一个例子：自动分类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训练</a:t>
                </a:r>
                <a:r>
                  <a:rPr lang="zh-CN" altLang="en-US" dirty="0"/>
                  <a:t>阶段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数据：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/>
                  <a:t>，目标：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模型预测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（</a:t>
                </a:r>
                <a:r>
                  <a:rPr lang="zh-CN" altLang="en-US" i="1" dirty="0"/>
                  <a:t>随机初始化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𝑾</m:t>
                    </m:r>
                    <m:r>
                      <m:rPr>
                        <m:nor/>
                      </m:rPr>
                      <a:rPr lang="zh-CN" altLang="en-US" dirty="0"/>
                      <m:t>）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损失函数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𝑐𝑜𝑠𝑡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（</a:t>
                </a:r>
                <a:r>
                  <a:rPr lang="zh-CN" altLang="en-US" i="1" dirty="0"/>
                  <a:t>什么样的模型更好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持续优化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zh-CN" altLang="en-US" dirty="0"/>
                  <a:t> （</a:t>
                </a:r>
                <a:r>
                  <a:rPr lang="zh-CN" altLang="en-US" i="1" dirty="0"/>
                  <a:t>使得模型更好</a:t>
                </a:r>
                <a:r>
                  <a:rPr lang="zh-CN" altLang="en-US" dirty="0"/>
                  <a:t>），得到最好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的模型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 smtClean="0"/>
                  <a:t>测试阶段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数据：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根据模型计算预测值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输出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b="-5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 bwMode="auto">
          <a:xfrm>
            <a:off x="2802881" y="1946119"/>
            <a:ext cx="914400" cy="36997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数据 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X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ook Antiqua" pitchFamily="18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5088880" y="1984219"/>
            <a:ext cx="1337497" cy="36997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特征 表示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F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ook Antiqua" pitchFamily="18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7374881" y="1957145"/>
            <a:ext cx="914400" cy="36997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分类 </a:t>
            </a:r>
            <a:r>
              <a:rPr kumimoji="0" lang="en-US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ook Antiqua" pitchFamily="18" charset="0"/>
              </a:rPr>
              <a:t>Y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Book Antiqua" pitchFamily="18" charset="0"/>
            </a:endParaRPr>
          </a:p>
        </p:txBody>
      </p:sp>
      <p:cxnSp>
        <p:nvCxnSpPr>
          <p:cNvPr id="7" name="曲线连接符 6"/>
          <p:cNvCxnSpPr>
            <a:stCxn id="4" idx="0"/>
            <a:endCxn id="5" idx="0"/>
          </p:cNvCxnSpPr>
          <p:nvPr/>
        </p:nvCxnSpPr>
        <p:spPr bwMode="auto">
          <a:xfrm rot="16200000" flipH="1">
            <a:off x="4489805" y="716395"/>
            <a:ext cx="38100" cy="2497548"/>
          </a:xfrm>
          <a:prstGeom prst="curvedConnector3">
            <a:avLst>
              <a:gd name="adj1" fmla="val -60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曲线连接符 7"/>
          <p:cNvCxnSpPr>
            <a:stCxn id="6" idx="3"/>
            <a:endCxn id="11" idx="3"/>
          </p:cNvCxnSpPr>
          <p:nvPr/>
        </p:nvCxnSpPr>
        <p:spPr bwMode="auto">
          <a:xfrm flipH="1">
            <a:off x="5484484" y="2142132"/>
            <a:ext cx="2804797" cy="585546"/>
          </a:xfrm>
          <a:prstGeom prst="curvedConnector3">
            <a:avLst>
              <a:gd name="adj1" fmla="val -8150"/>
            </a:avLst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曲线连接符 8"/>
          <p:cNvCxnSpPr>
            <a:stCxn id="4" idx="2"/>
            <a:endCxn id="5" idx="2"/>
          </p:cNvCxnSpPr>
          <p:nvPr/>
        </p:nvCxnSpPr>
        <p:spPr bwMode="auto">
          <a:xfrm rot="16200000" flipH="1">
            <a:off x="4489805" y="1086369"/>
            <a:ext cx="38100" cy="2497548"/>
          </a:xfrm>
          <a:prstGeom prst="curvedConnector3">
            <a:avLst>
              <a:gd name="adj1" fmla="val 700000"/>
            </a:avLst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文本框 21"/>
          <p:cNvSpPr txBox="1"/>
          <p:nvPr/>
        </p:nvSpPr>
        <p:spPr>
          <a:xfrm>
            <a:off x="3510501" y="145183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dirty="0" smtClean="0"/>
              <a:t>（人）选特征</a:t>
            </a:r>
            <a:endParaRPr lang="zh-CN" altLang="en-US" dirty="0"/>
          </a:p>
        </p:txBody>
      </p:sp>
      <p:sp>
        <p:nvSpPr>
          <p:cNvPr id="11" name="文本框 24"/>
          <p:cNvSpPr txBox="1"/>
          <p:nvPr/>
        </p:nvSpPr>
        <p:spPr>
          <a:xfrm>
            <a:off x="3068438" y="2543012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dirty="0" smtClean="0"/>
              <a:t>（</a:t>
            </a:r>
            <a:r>
              <a:rPr lang="zh-CN" altLang="en-US" dirty="0"/>
              <a:t>机器</a:t>
            </a:r>
            <a:r>
              <a:rPr lang="zh-CN" altLang="en-US" dirty="0" smtClean="0"/>
              <a:t>）学特征</a:t>
            </a:r>
            <a:r>
              <a:rPr lang="en-US" altLang="zh-CN" dirty="0" smtClean="0"/>
              <a:t>(</a:t>
            </a:r>
            <a:r>
              <a:rPr lang="zh-CN" altLang="en-US" dirty="0" smtClean="0"/>
              <a:t>权重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cxnSp>
        <p:nvCxnSpPr>
          <p:cNvPr id="12" name="直接箭头连接符 11"/>
          <p:cNvCxnSpPr>
            <a:stCxn id="5" idx="3"/>
            <a:endCxn id="6" idx="1"/>
          </p:cNvCxnSpPr>
          <p:nvPr/>
        </p:nvCxnSpPr>
        <p:spPr bwMode="auto">
          <a:xfrm flipV="1">
            <a:off x="6426377" y="2142132"/>
            <a:ext cx="948504" cy="27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文本框 29"/>
          <p:cNvSpPr txBox="1"/>
          <p:nvPr/>
        </p:nvSpPr>
        <p:spPr>
          <a:xfrm>
            <a:off x="6365915" y="232711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rgbClr val="FF0000"/>
                </a:solidFill>
              </a:rPr>
              <a:t>指导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645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自动分类的</a:t>
            </a:r>
            <a:r>
              <a:rPr lang="en-US" altLang="zh-CN" dirty="0" err="1"/>
              <a:t>TensorFlow</a:t>
            </a:r>
            <a:r>
              <a:rPr lang="zh-CN" altLang="en-US" dirty="0"/>
              <a:t>实践</a:t>
            </a:r>
          </a:p>
        </p:txBody>
      </p:sp>
      <p:sp>
        <p:nvSpPr>
          <p:cNvPr id="5" name="内容占位符 2"/>
          <p:cNvSpPr>
            <a:spLocks noGrp="1"/>
          </p:cNvSpPr>
          <p:nvPr/>
        </p:nvSpPr>
        <p:spPr bwMode="auto">
          <a:xfrm>
            <a:off x="1855247" y="1816368"/>
            <a:ext cx="84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Monaco"/>
              <a:buChar char="•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9pPr>
          </a:lstStyle>
          <a:p>
            <a:endParaRPr lang="zh-CN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275005" y="1542178"/>
            <a:ext cx="7396577" cy="50013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Source Code Pro"/>
              </a:rPr>
              <a:t>import 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tensorflow 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Source Code Pro"/>
              </a:rPr>
              <a:t>as 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tf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34" charset="-122"/>
                <a:ea typeface="Source Code Pro"/>
              </a:rPr>
              <a:t/>
            </a:r>
            <a:b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34" charset="-122"/>
                <a:ea typeface="Source Code Pro"/>
              </a:rPr>
            </a:br>
            <a:endParaRPr kumimoji="0" lang="en-US" altLang="zh-CN" sz="1400" i="0" u="none" strike="noStrike" cap="none" normalizeH="0" baseline="0" dirty="0" smtClean="0">
              <a:ln>
                <a:noFill/>
              </a:ln>
              <a:solidFill>
                <a:srgbClr val="6897BB"/>
              </a:solidFill>
              <a:effectLst/>
              <a:latin typeface="Arial Unicode MS" panose="020B0604020202020204" pitchFamily="34" charset="-122"/>
              <a:ea typeface="Source Code Pr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Source Code Pro"/>
              </a:rPr>
              <a:t>with 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tf.Graph().as_default():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  <a:t/>
            </a:r>
            <a:b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</a:b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  <a:t>  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x_data = tf.placeholder(tf.float32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Source Code Pro"/>
              </a:rPr>
              <a:t>, 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[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Arial Unicode MS" panose="020B0604020202020204" pitchFamily="34" charset="-122"/>
                <a:ea typeface="Source Code Pro"/>
              </a:rPr>
              <a:t>None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Source Code Pro"/>
              </a:rPr>
              <a:t>, 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34" charset="-122"/>
                <a:ea typeface="Source Code Pro"/>
              </a:rPr>
              <a:t>784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])</a:t>
            </a:r>
            <a:b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</a:b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    y_data = tf.placeholder(tf.float32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Source Code Pro"/>
              </a:rPr>
              <a:t>, 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[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Arial Unicode MS" panose="020B0604020202020204" pitchFamily="34" charset="-122"/>
                <a:ea typeface="Source Code Pro"/>
              </a:rPr>
              <a:t>None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Source Code Pro"/>
              </a:rPr>
              <a:t>, 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34" charset="-122"/>
                <a:ea typeface="Source Code Pro"/>
              </a:rPr>
              <a:t>10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])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  <a:t/>
            </a:r>
            <a:b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</a:b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  <a:t>  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W = tf.Variable(tf.truncated_normal([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34" charset="-122"/>
                <a:ea typeface="Source Code Pro"/>
              </a:rPr>
              <a:t>784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Source Code Pro"/>
              </a:rPr>
              <a:t>,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34" charset="-122"/>
                <a:ea typeface="Source Code Pro"/>
              </a:rPr>
              <a:t>10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]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Source Code Pro"/>
              </a:rPr>
              <a:t>, 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Arial Unicode MS" panose="020B0604020202020204" pitchFamily="34" charset="-122"/>
                <a:ea typeface="Source Code Pro"/>
              </a:rPr>
              <a:t>stddev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=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34" charset="-122"/>
                <a:ea typeface="Source Code Pro"/>
              </a:rPr>
              <a:t>0.1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)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Source Code Pro"/>
              </a:rPr>
              <a:t>, 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Arial Unicode MS" panose="020B0604020202020204" pitchFamily="34" charset="-122"/>
                <a:ea typeface="Source Code Pro"/>
              </a:rPr>
              <a:t>name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=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Arial Unicode MS" panose="020B0604020202020204" pitchFamily="34" charset="-122"/>
                <a:ea typeface="Source Code Pro"/>
              </a:rPr>
              <a:t>"W"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)</a:t>
            </a:r>
            <a:b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</a:b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    b = tf.Variable(tf.constant(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34" charset="-122"/>
                <a:ea typeface="Source Code Pro"/>
              </a:rPr>
              <a:t>0.1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Source Code Pro"/>
              </a:rPr>
              <a:t>, 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Arial Unicode MS" panose="020B0604020202020204" pitchFamily="34" charset="-122"/>
                <a:ea typeface="Source Code Pro"/>
              </a:rPr>
              <a:t>shape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=[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34" charset="-122"/>
                <a:ea typeface="Source Code Pro"/>
              </a:rPr>
              <a:t>10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])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Source Code Pro"/>
              </a:rPr>
              <a:t>, 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Arial Unicode MS" panose="020B0604020202020204" pitchFamily="34" charset="-122"/>
                <a:ea typeface="Source Code Pro"/>
              </a:rPr>
              <a:t>name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=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Arial Unicode MS" panose="020B0604020202020204" pitchFamily="34" charset="-122"/>
                <a:ea typeface="Source Code Pro"/>
              </a:rPr>
              <a:t>"b"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)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  <a:t/>
            </a:r>
            <a:b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</a:b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  <a:t>  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y_pred = tf.nn.softmax(tf.matmul(x_data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Source Code Pro"/>
              </a:rPr>
              <a:t>, 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W) + b)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  <a:t/>
            </a:r>
            <a:b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</a:b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  <a:t>  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cost = tf.reduce_mean(-tf.reduce_sum(y_data*tf.log(y_pred)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Source Code Pro"/>
              </a:rPr>
              <a:t>, </a:t>
            </a:r>
            <a:r>
              <a:rPr kumimoji="0" lang="en-US" altLang="zh-CN" sz="140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Source Code Pro"/>
              </a:rPr>
              <a:t> 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Arial Unicode MS" panose="020B0604020202020204" pitchFamily="34" charset="-122"/>
                <a:ea typeface="Source Code Pro"/>
              </a:rPr>
              <a:t>reduction_indices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=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34" charset="-122"/>
                <a:ea typeface="Source Code Pro"/>
              </a:rPr>
              <a:t>1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))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  <a:t/>
            </a:r>
            <a:b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</a:b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  <a:t>  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optimizer = tf.train.GradientDescentOptimizer(</a:t>
            </a:r>
            <a:r>
              <a:rPr kumimoji="0" lang="en-US" altLang="zh-CN" sz="14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0.001</a:t>
            </a:r>
            <a:r>
              <a:rPr kumimoji="0" lang="zh-CN" altLang="zh-CN" sz="14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).minimize(cost)</a:t>
            </a:r>
            <a:endParaRPr kumimoji="0" lang="en-US" altLang="zh-CN" sz="140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Arial Unicode MS" panose="020B0604020202020204" pitchFamily="34" charset="-122"/>
              <a:ea typeface="Source Code Pro"/>
            </a:endParaRPr>
          </a:p>
          <a:p>
            <a:pPr lvl="0" eaLnBrk="0" hangingPunct="0"/>
            <a:r>
              <a:rPr lang="zh-CN" altLang="zh-CN" sz="1400" dirty="0">
                <a:solidFill>
                  <a:srgbClr val="808080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1400" dirty="0" smtClean="0">
                <a:solidFill>
                  <a:srgbClr val="808080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14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saver </a:t>
            </a:r>
            <a:r>
              <a:rPr lang="en-US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 </a:t>
            </a:r>
            <a:r>
              <a:rPr lang="en-US" altLang="zh-CN" sz="1400" dirty="0" err="1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tf.train.Saver</a:t>
            </a:r>
            <a:r>
              <a:rPr lang="en-US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</a:t>
            </a:r>
            <a:r>
              <a:rPr lang="en-US" altLang="zh-CN" sz="1400" dirty="0" err="1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tf.global_variables</a:t>
            </a:r>
            <a:r>
              <a:rPr lang="en-US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(), </a:t>
            </a:r>
            <a:r>
              <a:rPr lang="en-US" altLang="zh-CN" sz="1400" dirty="0" err="1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max_to_keep</a:t>
            </a:r>
            <a:r>
              <a:rPr lang="en-US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=10)</a:t>
            </a:r>
            <a:endParaRPr kumimoji="0" lang="en-US" altLang="zh-CN" sz="140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Arial Unicode MS" panose="020B0604020202020204" pitchFamily="34" charset="-122"/>
              <a:ea typeface="Source Code Pr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100" dirty="0">
              <a:solidFill>
                <a:srgbClr val="A9B7C6"/>
              </a:solidFill>
              <a:latin typeface="Arial Unicode MS" panose="020B0604020202020204" pitchFamily="34" charset="-122"/>
            </a:endParaRPr>
          </a:p>
          <a:p>
            <a:pPr eaLnBrk="0" hangingPunct="0"/>
            <a:r>
              <a:rPr lang="zh-CN" altLang="zh-CN" sz="14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with </a:t>
            </a: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tf.Session() </a:t>
            </a:r>
            <a:r>
              <a:rPr lang="zh-CN" altLang="zh-CN" sz="14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as </a:t>
            </a: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sess</a:t>
            </a:r>
            <a:r>
              <a:rPr lang="zh-CN" altLang="zh-CN" sz="14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:</a:t>
            </a: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/>
            </a:r>
            <a:b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sess.run</a:t>
            </a:r>
            <a:r>
              <a:rPr lang="zh-CN" altLang="zh-CN" sz="14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</a:t>
            </a: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tf.initialize_all_variables</a:t>
            </a:r>
            <a:r>
              <a:rPr lang="zh-CN" altLang="zh-CN" sz="14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())</a:t>
            </a:r>
            <a:r>
              <a:rPr lang="zh-CN" altLang="zh-CN" sz="1400" dirty="0">
                <a:solidFill>
                  <a:srgbClr val="808080"/>
                </a:solidFill>
                <a:latin typeface="宋体" panose="02010600030101010101" pitchFamily="2" charset="-122"/>
              </a:rPr>
              <a:t/>
            </a:r>
            <a:br>
              <a:rPr lang="zh-CN" altLang="zh-CN" sz="1400" dirty="0">
                <a:solidFill>
                  <a:srgbClr val="808080"/>
                </a:solidFill>
                <a:latin typeface="宋体" panose="02010600030101010101" pitchFamily="2" charset="-122"/>
              </a:rPr>
            </a:br>
            <a:r>
              <a:rPr lang="zh-CN" altLang="zh-CN" sz="1400" dirty="0">
                <a:solidFill>
                  <a:srgbClr val="808080"/>
                </a:solidFill>
                <a:latin typeface="宋体" panose="02010600030101010101" pitchFamily="2" charset="-122"/>
              </a:rPr>
              <a:t>    </a:t>
            </a:r>
            <a:r>
              <a:rPr lang="zh-CN" altLang="zh-CN" sz="14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for </a:t>
            </a: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epoch </a:t>
            </a:r>
            <a:r>
              <a:rPr lang="zh-CN" altLang="zh-CN" sz="14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in </a:t>
            </a:r>
            <a:r>
              <a:rPr lang="zh-CN" altLang="zh-CN" sz="1400" dirty="0">
                <a:solidFill>
                  <a:srgbClr val="8888C6"/>
                </a:solidFill>
                <a:latin typeface="Arial Unicode MS" panose="020B0604020202020204" pitchFamily="34" charset="-122"/>
                <a:ea typeface="Source Code Pro"/>
              </a:rPr>
              <a:t>range</a:t>
            </a: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(training_epochs)</a:t>
            </a:r>
            <a:r>
              <a:rPr lang="zh-CN" altLang="zh-CN" sz="14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:</a:t>
            </a: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/>
            </a:r>
            <a:b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</a:t>
            </a:r>
            <a:r>
              <a:rPr lang="en-US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</a:t>
            </a:r>
            <a:r>
              <a:rPr lang="zh-CN" altLang="zh-CN" sz="14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for </a:t>
            </a: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i </a:t>
            </a:r>
            <a:r>
              <a:rPr lang="zh-CN" altLang="zh-CN" sz="14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in </a:t>
            </a:r>
            <a:r>
              <a:rPr lang="zh-CN" altLang="zh-CN" sz="1400" dirty="0">
                <a:solidFill>
                  <a:srgbClr val="8888C6"/>
                </a:solidFill>
                <a:latin typeface="Arial Unicode MS" panose="020B0604020202020204" pitchFamily="34" charset="-122"/>
                <a:ea typeface="Source Code Pro"/>
              </a:rPr>
              <a:t>range</a:t>
            </a: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(total_batch):</a:t>
            </a:r>
            <a:b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    </a:t>
            </a:r>
            <a:r>
              <a:rPr lang="en-US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</a:t>
            </a: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batch_xs</a:t>
            </a:r>
            <a:r>
              <a:rPr lang="zh-CN" altLang="zh-CN" sz="14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batch_ys = mnist.train.next_batch(batch_size)</a:t>
            </a:r>
            <a:b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    </a:t>
            </a:r>
            <a:r>
              <a:rPr lang="en-US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</a:t>
            </a: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_, </a:t>
            </a:r>
            <a:r>
              <a:rPr lang="en-US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loss</a:t>
            </a: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= sess.run([optimizer</a:t>
            </a:r>
            <a:r>
              <a:rPr lang="zh-CN" altLang="zh-CN" sz="14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cost]</a:t>
            </a:r>
            <a:r>
              <a:rPr lang="zh-CN" altLang="zh-CN" sz="14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4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feed_dict</a:t>
            </a: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={x_data: batch_xs</a:t>
            </a:r>
            <a:r>
              <a:rPr lang="zh-CN" altLang="zh-CN" sz="1400" dirty="0" smtClean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</a:t>
            </a:r>
            <a:r>
              <a:rPr lang="en-US" altLang="zh-CN" sz="1400" dirty="0" smtClean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 </a:t>
            </a:r>
            <a:r>
              <a:rPr lang="zh-CN" altLang="zh-CN" sz="14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y</a:t>
            </a: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_data: batch_ys</a:t>
            </a:r>
            <a:r>
              <a:rPr lang="zh-CN" altLang="zh-CN" sz="14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})</a:t>
            </a: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/>
            </a:r>
            <a:b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en-US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</a:t>
            </a:r>
            <a:r>
              <a:rPr lang="en-US" altLang="zh-CN" sz="14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    </a:t>
            </a:r>
            <a:r>
              <a:rPr lang="zh-CN" altLang="zh-CN" sz="1400" dirty="0" smtClean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print </a:t>
            </a:r>
            <a:r>
              <a:rPr lang="zh-CN" altLang="zh-CN" sz="1400" dirty="0" smtClean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"cost=</a:t>
            </a:r>
            <a:r>
              <a:rPr lang="en-US" altLang="zh-CN" sz="1400" dirty="0" smtClean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%.6f</a:t>
            </a:r>
            <a:r>
              <a:rPr lang="en-US" altLang="zh-CN" sz="14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 </a:t>
            </a:r>
            <a:r>
              <a:rPr lang="en-US" altLang="zh-CN" sz="1400" dirty="0" smtClean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%</a:t>
            </a:r>
            <a:r>
              <a:rPr lang="en-US" altLang="zh-CN" sz="14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</a:t>
            </a:r>
            <a:r>
              <a:rPr lang="zh-CN" altLang="zh-CN" sz="14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avg_</a:t>
            </a:r>
            <a:r>
              <a:rPr lang="en-US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</a:t>
            </a:r>
            <a:r>
              <a:rPr lang="en-US" altLang="zh-CN" sz="14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loss</a:t>
            </a:r>
            <a:r>
              <a:rPr lang="zh-CN" altLang="zh-CN" sz="1400" dirty="0">
                <a:solidFill>
                  <a:srgbClr val="808080"/>
                </a:solidFill>
                <a:latin typeface="宋体" panose="02010600030101010101" pitchFamily="2" charset="-122"/>
              </a:rPr>
              <a:t/>
            </a:r>
            <a:br>
              <a:rPr lang="zh-CN" altLang="zh-CN" sz="1400" dirty="0">
                <a:solidFill>
                  <a:srgbClr val="808080"/>
                </a:solidFill>
                <a:latin typeface="宋体" panose="02010600030101010101" pitchFamily="2" charset="-122"/>
              </a:rPr>
            </a:br>
            <a:r>
              <a:rPr lang="zh-CN" altLang="zh-CN" sz="1400" dirty="0">
                <a:solidFill>
                  <a:srgbClr val="808080"/>
                </a:solidFill>
                <a:latin typeface="宋体" panose="02010600030101010101" pitchFamily="2" charset="-122"/>
              </a:rPr>
              <a:t>  </a:t>
            </a: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correct_prediction = tf.equal(tf.argmax(y_pred</a:t>
            </a:r>
            <a:r>
              <a:rPr lang="zh-CN" altLang="zh-CN" sz="14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4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r>
              <a:rPr lang="zh-CN" altLang="zh-CN" sz="14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tf.argmax(y_data</a:t>
            </a:r>
            <a:r>
              <a:rPr lang="zh-CN" altLang="zh-CN" sz="14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4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))</a:t>
            </a:r>
            <a:b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accuracy = tf.reduce_mean(tf.cast(correct_prediction</a:t>
            </a:r>
            <a:r>
              <a:rPr lang="zh-CN" altLang="zh-CN" sz="14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tf.float32))</a:t>
            </a:r>
            <a:b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</a:t>
            </a:r>
            <a:r>
              <a:rPr lang="zh-CN" altLang="zh-CN" sz="14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print </a:t>
            </a:r>
            <a:r>
              <a:rPr lang="zh-CN" altLang="zh-CN" sz="14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"Accuracy:"</a:t>
            </a:r>
            <a:r>
              <a:rPr lang="zh-CN" altLang="zh-CN" sz="14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accuracy.eval</a:t>
            </a:r>
            <a:r>
              <a:rPr lang="zh-CN" altLang="zh-CN" sz="14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({</a:t>
            </a: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x_data</a:t>
            </a:r>
            <a:r>
              <a:rPr lang="zh-CN" altLang="zh-CN" sz="14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:test</a:t>
            </a: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.images</a:t>
            </a:r>
            <a:r>
              <a:rPr lang="zh-CN" altLang="zh-CN" sz="14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y_data: </a:t>
            </a:r>
            <a:r>
              <a:rPr lang="zh-CN" altLang="zh-CN" sz="14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test</a:t>
            </a:r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.labels</a:t>
            </a:r>
            <a:r>
              <a:rPr lang="zh-CN" altLang="zh-CN" sz="14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})</a:t>
            </a:r>
            <a:endParaRPr lang="en-US" altLang="zh-CN" sz="1400" dirty="0" smtClean="0">
              <a:solidFill>
                <a:srgbClr val="A9B7C6"/>
              </a:solidFill>
              <a:latin typeface="Arial Unicode MS" panose="020B0604020202020204" pitchFamily="34" charset="-122"/>
              <a:ea typeface="Source Code Pro"/>
            </a:endParaRPr>
          </a:p>
          <a:p>
            <a:pPr eaLnBrk="0" hangingPunct="0"/>
            <a:r>
              <a:rPr lang="zh-CN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</a:t>
            </a:r>
            <a:r>
              <a:rPr lang="en-US" altLang="zh-CN" sz="14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</a:t>
            </a:r>
            <a:r>
              <a:rPr lang="en-US" altLang="zh-CN" sz="1400" dirty="0" err="1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saver.save</a:t>
            </a:r>
            <a:r>
              <a:rPr lang="en-US" altLang="zh-CN" sz="14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(session</a:t>
            </a:r>
            <a:r>
              <a:rPr lang="en-US" altLang="zh-CN" sz="14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en-US" altLang="zh-CN" sz="1400" dirty="0" err="1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model_dir</a:t>
            </a:r>
            <a:r>
              <a:rPr lang="en-US" altLang="zh-CN" sz="14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endParaRPr kumimoji="0" lang="zh-CN" altLang="zh-CN" sz="1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980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TensorFlow</a:t>
            </a:r>
            <a:r>
              <a:rPr lang="zh-CN" altLang="en-US" dirty="0"/>
              <a:t>实践原则</a:t>
            </a:r>
          </a:p>
        </p:txBody>
      </p:sp>
      <p:sp>
        <p:nvSpPr>
          <p:cNvPr id="4" name="内容占位符 2"/>
          <p:cNvSpPr>
            <a:spLocks noGrp="1"/>
          </p:cNvSpPr>
          <p:nvPr/>
        </p:nvSpPr>
        <p:spPr bwMode="auto">
          <a:xfrm>
            <a:off x="1616985" y="2212492"/>
            <a:ext cx="3733800" cy="3363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Monaco"/>
              <a:buChar char="•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dirty="0" smtClean="0"/>
              <a:t>模型</a:t>
            </a:r>
            <a:r>
              <a:rPr lang="en-US" altLang="zh-CN" dirty="0" smtClean="0"/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定义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定义输入数据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定义模型参数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定义模型运算过程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定义损失函数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定义参数更新</a:t>
            </a:r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5655585" y="2212492"/>
            <a:ext cx="4267200" cy="322275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导入训练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测试数据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执行运算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训练：参数更新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测试：模型运算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保存模型结果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sz="20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8934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 </a:t>
            </a:r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8323385" cy="449204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序列标注</a:t>
            </a:r>
            <a:r>
              <a:rPr lang="zh-CN" altLang="en-US" dirty="0"/>
              <a:t>模型 </a:t>
            </a:r>
            <a:r>
              <a:rPr lang="zh-CN" altLang="en-US" dirty="0" smtClean="0"/>
              <a:t>              （</a:t>
            </a:r>
            <a:r>
              <a:rPr lang="en-US" altLang="zh-CN" dirty="0" smtClean="0"/>
              <a:t>30</a:t>
            </a:r>
            <a:r>
              <a:rPr lang="zh-CN" altLang="en-US" dirty="0"/>
              <a:t>分钟）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CRF, CRF</a:t>
            </a:r>
            <a:r>
              <a:rPr lang="zh-CN" altLang="en-US" dirty="0"/>
              <a:t>工具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 smtClean="0"/>
              <a:t>TensorFlow</a:t>
            </a:r>
            <a:r>
              <a:rPr lang="zh-CN" altLang="en-US" dirty="0" smtClean="0"/>
              <a:t>介绍          （</a:t>
            </a:r>
            <a:r>
              <a:rPr lang="en-US" altLang="zh-CN" dirty="0" smtClean="0"/>
              <a:t>90</a:t>
            </a:r>
            <a:r>
              <a:rPr lang="zh-CN" altLang="en-US" dirty="0"/>
              <a:t>分钟）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 smtClean="0"/>
              <a:t>TensorFlow</a:t>
            </a:r>
            <a:r>
              <a:rPr lang="zh-CN" altLang="en-US" dirty="0" smtClean="0"/>
              <a:t>实践          （</a:t>
            </a:r>
            <a:r>
              <a:rPr lang="en-US" altLang="zh-CN" dirty="0" smtClean="0"/>
              <a:t>30</a:t>
            </a:r>
            <a:r>
              <a:rPr lang="zh-CN" altLang="en-US" dirty="0"/>
              <a:t>分钟）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Logistics </a:t>
            </a:r>
            <a:r>
              <a:rPr lang="en-US" altLang="zh-CN" dirty="0"/>
              <a:t>Regression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err="1" smtClean="0"/>
              <a:t>TensorFlow</a:t>
            </a:r>
            <a:r>
              <a:rPr lang="zh-CN" altLang="en-US" dirty="0" smtClean="0"/>
              <a:t>实践          （</a:t>
            </a:r>
            <a:r>
              <a:rPr lang="en-US" altLang="zh-CN" dirty="0" smtClean="0"/>
              <a:t>30</a:t>
            </a:r>
            <a:r>
              <a:rPr lang="zh-CN" altLang="en-US" dirty="0"/>
              <a:t>分钟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多层前馈</a:t>
            </a:r>
            <a:r>
              <a:rPr lang="zh-CN" altLang="en-US" dirty="0" smtClean="0"/>
              <a:t>网络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8243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自动分类的</a:t>
            </a:r>
            <a:r>
              <a:rPr lang="en-US" altLang="zh-CN" dirty="0" err="1"/>
              <a:t>TensorFlow</a:t>
            </a:r>
            <a:r>
              <a:rPr lang="zh-CN" altLang="en-US" dirty="0"/>
              <a:t>实践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640847" y="1844650"/>
            <a:ext cx="7925568" cy="45243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Source Code Pro"/>
              </a:rPr>
              <a:t>import 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tensorflow 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Source Code Pro"/>
              </a:rPr>
              <a:t>as 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tf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34" charset="-122"/>
                <a:ea typeface="Source Code Pro"/>
              </a:rPr>
              <a:t/>
            </a:r>
            <a:b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34" charset="-122"/>
                <a:ea typeface="Source Code Pro"/>
              </a:rPr>
            </a:br>
            <a:endParaRPr kumimoji="0" lang="en-US" altLang="zh-CN" sz="1600" i="0" u="none" strike="noStrike" cap="none" normalizeH="0" baseline="0" dirty="0" smtClean="0">
              <a:ln>
                <a:noFill/>
              </a:ln>
              <a:solidFill>
                <a:srgbClr val="6897BB"/>
              </a:solidFill>
              <a:effectLst/>
              <a:latin typeface="Arial Unicode MS" panose="020B0604020202020204" pitchFamily="34" charset="-122"/>
              <a:ea typeface="Source Code Pr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Source Code Pro"/>
              </a:rPr>
              <a:t>with 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tf.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 Unicode MS" panose="020B0604020202020204" pitchFamily="34" charset="-122"/>
                <a:ea typeface="Source Code Pro"/>
              </a:rPr>
              <a:t>Graph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().as_default():</a:t>
            </a:r>
            <a:endParaRPr kumimoji="0" lang="en-US" altLang="zh-CN" sz="160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Arial Unicode MS" panose="020B0604020202020204" pitchFamily="34" charset="-122"/>
              <a:ea typeface="Source Code Pr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  <a:t/>
            </a:r>
            <a:b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</a:b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  <a:t>  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x_data = tf.placeholder(tf.float32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Source Code Pro"/>
              </a:rPr>
              <a:t>, 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[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Arial Unicode MS" panose="020B0604020202020204" pitchFamily="34" charset="-122"/>
                <a:ea typeface="Source Code Pro"/>
              </a:rPr>
              <a:t>None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Source Code Pro"/>
              </a:rPr>
              <a:t>, 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34" charset="-122"/>
                <a:ea typeface="Source Code Pro"/>
              </a:rPr>
              <a:t>784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])</a:t>
            </a:r>
            <a:b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</a:b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    y_data = tf.placeholder(tf.float32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Source Code Pro"/>
              </a:rPr>
              <a:t>, 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[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Arial Unicode MS" panose="020B0604020202020204" pitchFamily="34" charset="-122"/>
                <a:ea typeface="Source Code Pro"/>
              </a:rPr>
              <a:t>None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Source Code Pro"/>
              </a:rPr>
              <a:t>, 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34" charset="-122"/>
                <a:ea typeface="Source Code Pro"/>
              </a:rPr>
              <a:t>10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])</a:t>
            </a:r>
            <a:endParaRPr kumimoji="0" lang="en-US" altLang="zh-CN" sz="160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Arial Unicode MS" panose="020B0604020202020204" pitchFamily="34" charset="-122"/>
              <a:ea typeface="Source Code Pr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  <a:t/>
            </a:r>
            <a:b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</a:b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  <a:t>  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W = tf.Variable(tf.truncated_normal([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34" charset="-122"/>
                <a:ea typeface="Source Code Pro"/>
              </a:rPr>
              <a:t>784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Source Code Pro"/>
              </a:rPr>
              <a:t>,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34" charset="-122"/>
                <a:ea typeface="Source Code Pro"/>
              </a:rPr>
              <a:t>10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]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Source Code Pro"/>
              </a:rPr>
              <a:t>, 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Arial Unicode MS" panose="020B0604020202020204" pitchFamily="34" charset="-122"/>
                <a:ea typeface="Source Code Pro"/>
              </a:rPr>
              <a:t>stddev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=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34" charset="-122"/>
                <a:ea typeface="Source Code Pro"/>
              </a:rPr>
              <a:t>0.1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)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Source Code Pro"/>
              </a:rPr>
              <a:t>, 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Arial Unicode MS" panose="020B0604020202020204" pitchFamily="34" charset="-122"/>
                <a:ea typeface="Source Code Pro"/>
              </a:rPr>
              <a:t>name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=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Arial Unicode MS" panose="020B0604020202020204" pitchFamily="34" charset="-122"/>
                <a:ea typeface="Source Code Pro"/>
              </a:rPr>
              <a:t>"W"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)</a:t>
            </a:r>
            <a:b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</a:b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    b = tf.Variable(tf.constant(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34" charset="-122"/>
                <a:ea typeface="Source Code Pro"/>
              </a:rPr>
              <a:t>0.1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Source Code Pro"/>
              </a:rPr>
              <a:t>, 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Arial Unicode MS" panose="020B0604020202020204" pitchFamily="34" charset="-122"/>
                <a:ea typeface="Source Code Pro"/>
              </a:rPr>
              <a:t>shape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=[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34" charset="-122"/>
                <a:ea typeface="Source Code Pro"/>
              </a:rPr>
              <a:t>10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])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Source Code Pro"/>
              </a:rPr>
              <a:t>, 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Arial Unicode MS" panose="020B0604020202020204" pitchFamily="34" charset="-122"/>
                <a:ea typeface="Source Code Pro"/>
              </a:rPr>
              <a:t>name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=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Arial Unicode MS" panose="020B0604020202020204" pitchFamily="34" charset="-122"/>
                <a:ea typeface="Source Code Pro"/>
              </a:rPr>
              <a:t>"b"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)</a:t>
            </a:r>
            <a:endParaRPr kumimoji="0" lang="en-US" altLang="zh-CN" sz="160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Arial Unicode MS" panose="020B0604020202020204" pitchFamily="34" charset="-122"/>
              <a:ea typeface="Source Code Pr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  <a:t/>
            </a:r>
            <a:b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</a:b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  <a:t>  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y_pred = tf.nn.softmax(tf.matmul(x_data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Source Code Pro"/>
              </a:rPr>
              <a:t>, 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W) + b)</a:t>
            </a:r>
            <a:endParaRPr kumimoji="0" lang="en-US" altLang="zh-CN" sz="160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Arial Unicode MS" panose="020B0604020202020204" pitchFamily="34" charset="-122"/>
              <a:ea typeface="Source Code Pr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  <a:t/>
            </a:r>
            <a:b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</a:b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  <a:t>  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cost = tf.reduce_mean(-tf.reduce_sum(y_data*tf.log(y_pred)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Source Code Pro"/>
              </a:rPr>
              <a:t>, </a:t>
            </a:r>
            <a:r>
              <a:rPr kumimoji="0" lang="en-US" altLang="zh-CN" sz="160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Arial Unicode MS" panose="020B0604020202020204" pitchFamily="34" charset="-122"/>
                <a:ea typeface="Source Code Pro"/>
              </a:rPr>
              <a:t> 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A4926"/>
                </a:solidFill>
                <a:effectLst/>
                <a:latin typeface="Arial Unicode MS" panose="020B0604020202020204" pitchFamily="34" charset="-122"/>
                <a:ea typeface="Source Code Pro"/>
              </a:rPr>
              <a:t>reduction_indices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=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Arial Unicode MS" panose="020B0604020202020204" pitchFamily="34" charset="-122"/>
                <a:ea typeface="Source Code Pro"/>
              </a:rPr>
              <a:t>1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))</a:t>
            </a:r>
            <a:endParaRPr kumimoji="0" lang="en-US" altLang="zh-CN" sz="160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Arial Unicode MS" panose="020B0604020202020204" pitchFamily="34" charset="-122"/>
              <a:ea typeface="Source Code Pr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  <a:t/>
            </a:r>
            <a:b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</a:b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</a:rPr>
              <a:t>  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optimizer = tf.train.GradientDescentOptimizer(</a:t>
            </a:r>
            <a:r>
              <a:rPr kumimoji="0" lang="en-US" altLang="zh-CN" sz="16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0.001</a:t>
            </a:r>
            <a:r>
              <a:rPr kumimoji="0" lang="zh-CN" altLang="zh-CN" sz="160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Arial Unicode MS" panose="020B0604020202020204" pitchFamily="34" charset="-122"/>
                <a:ea typeface="Source Code Pro"/>
              </a:rPr>
              <a:t>).minimize(cost)</a:t>
            </a:r>
            <a:endParaRPr kumimoji="0" lang="en-US" altLang="zh-CN" sz="160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Arial Unicode MS" panose="020B0604020202020204" pitchFamily="34" charset="-122"/>
              <a:ea typeface="Source Code Pr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600" dirty="0">
              <a:solidFill>
                <a:srgbClr val="A9B7C6"/>
              </a:solidFill>
              <a:latin typeface="Arial Unicode MS" panose="020B0604020202020204" pitchFamily="34" charset="-122"/>
              <a:ea typeface="Source Code Pro"/>
            </a:endParaRPr>
          </a:p>
          <a:p>
            <a:pPr eaLnBrk="0" hangingPunct="0"/>
            <a:r>
              <a:rPr lang="en-US" altLang="zh-CN" sz="16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saver </a:t>
            </a:r>
            <a:r>
              <a:rPr lang="en-US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 </a:t>
            </a:r>
            <a:r>
              <a:rPr lang="en-US" altLang="zh-CN" sz="1600" dirty="0" err="1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tf.train.Saver</a:t>
            </a:r>
            <a:r>
              <a:rPr lang="en-US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</a:t>
            </a:r>
            <a:r>
              <a:rPr lang="en-US" altLang="zh-CN" sz="1600" dirty="0" err="1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tf.global_variables</a:t>
            </a:r>
            <a:r>
              <a:rPr lang="en-US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(), </a:t>
            </a:r>
            <a:r>
              <a:rPr lang="en-US" altLang="zh-CN" sz="1600" dirty="0" err="1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max_to_keep</a:t>
            </a:r>
            <a:r>
              <a:rPr lang="en-US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=10</a:t>
            </a:r>
            <a:r>
              <a:rPr lang="en-US" altLang="zh-CN" sz="16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endParaRPr kumimoji="0" lang="en-US" altLang="zh-CN" sz="160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Arial Unicode MS" panose="020B0604020202020204" pitchFamily="34" charset="-122"/>
              <a:ea typeface="Source Code Pr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直接箭头连接符 4"/>
          <p:cNvCxnSpPr/>
          <p:nvPr/>
        </p:nvCxnSpPr>
        <p:spPr bwMode="auto">
          <a:xfrm flipV="1">
            <a:off x="2783847" y="2014670"/>
            <a:ext cx="2133600" cy="3810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6" name="文本框 14"/>
          <p:cNvSpPr txBox="1"/>
          <p:nvPr/>
        </p:nvSpPr>
        <p:spPr>
          <a:xfrm>
            <a:off x="4917447" y="184465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模型 </a:t>
            </a:r>
            <a:r>
              <a:rPr lang="zh-CN" altLang="en-US" dirty="0" smtClean="0">
                <a:solidFill>
                  <a:srgbClr val="FF0000"/>
                </a:solidFill>
              </a:rPr>
              <a:t>定义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矩形标注 6"/>
          <p:cNvSpPr/>
          <p:nvPr/>
        </p:nvSpPr>
        <p:spPr bwMode="auto">
          <a:xfrm>
            <a:off x="1869447" y="2852870"/>
            <a:ext cx="4343400" cy="609600"/>
          </a:xfrm>
          <a:prstGeom prst="wedgeRectCallout">
            <a:avLst>
              <a:gd name="adj1" fmla="val 64560"/>
              <a:gd name="adj2" fmla="val -53792"/>
            </a:avLst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ook Antiqua" pitchFamily="18" charset="0"/>
            </a:endParaRPr>
          </a:p>
        </p:txBody>
      </p:sp>
      <p:sp>
        <p:nvSpPr>
          <p:cNvPr id="8" name="矩形标注 7"/>
          <p:cNvSpPr/>
          <p:nvPr/>
        </p:nvSpPr>
        <p:spPr bwMode="auto">
          <a:xfrm>
            <a:off x="1869447" y="3597250"/>
            <a:ext cx="6324600" cy="609600"/>
          </a:xfrm>
          <a:prstGeom prst="wedgeRectCallout">
            <a:avLst>
              <a:gd name="adj1" fmla="val 37269"/>
              <a:gd name="adj2" fmla="val -75702"/>
            </a:avLst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ook Antiqua" pitchFamily="18" charset="0"/>
            </a:endParaRPr>
          </a:p>
        </p:txBody>
      </p:sp>
      <p:sp>
        <p:nvSpPr>
          <p:cNvPr id="9" name="矩形标注 8"/>
          <p:cNvSpPr/>
          <p:nvPr/>
        </p:nvSpPr>
        <p:spPr bwMode="auto">
          <a:xfrm>
            <a:off x="1869447" y="4341630"/>
            <a:ext cx="4495800" cy="304800"/>
          </a:xfrm>
          <a:prstGeom prst="wedgeRectCallout">
            <a:avLst>
              <a:gd name="adj1" fmla="val 54866"/>
              <a:gd name="adj2" fmla="val -21770"/>
            </a:avLst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ook Antiqua" pitchFamily="18" charset="0"/>
            </a:endParaRPr>
          </a:p>
        </p:txBody>
      </p:sp>
      <p:sp>
        <p:nvSpPr>
          <p:cNvPr id="10" name="矩形标注 9"/>
          <p:cNvSpPr/>
          <p:nvPr/>
        </p:nvSpPr>
        <p:spPr bwMode="auto">
          <a:xfrm>
            <a:off x="1890851" y="4830707"/>
            <a:ext cx="7522396" cy="255303"/>
          </a:xfrm>
          <a:prstGeom prst="wedgeRectCallout">
            <a:avLst>
              <a:gd name="adj1" fmla="val 36154"/>
              <a:gd name="adj2" fmla="val -98232"/>
            </a:avLst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ook Antiqua" pitchFamily="18" charset="0"/>
            </a:endParaRPr>
          </a:p>
        </p:txBody>
      </p:sp>
      <p:sp>
        <p:nvSpPr>
          <p:cNvPr id="11" name="矩形标注 10"/>
          <p:cNvSpPr/>
          <p:nvPr/>
        </p:nvSpPr>
        <p:spPr bwMode="auto">
          <a:xfrm>
            <a:off x="1869447" y="5344533"/>
            <a:ext cx="6324600" cy="255303"/>
          </a:xfrm>
          <a:prstGeom prst="wedgeRectCallout">
            <a:avLst>
              <a:gd name="adj1" fmla="val 52236"/>
              <a:gd name="adj2" fmla="val -13722"/>
            </a:avLst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ook Antiqua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98647" y="256810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输入数据</a:t>
            </a:r>
          </a:p>
        </p:txBody>
      </p:sp>
      <p:sp>
        <p:nvSpPr>
          <p:cNvPr id="13" name="矩形 12"/>
          <p:cNvSpPr/>
          <p:nvPr/>
        </p:nvSpPr>
        <p:spPr>
          <a:xfrm>
            <a:off x="7335633" y="309865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模型参数</a:t>
            </a:r>
          </a:p>
        </p:txBody>
      </p:sp>
      <p:sp>
        <p:nvSpPr>
          <p:cNvPr id="14" name="矩形 13"/>
          <p:cNvSpPr/>
          <p:nvPr/>
        </p:nvSpPr>
        <p:spPr>
          <a:xfrm>
            <a:off x="6550803" y="422208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模型运算过程</a:t>
            </a:r>
          </a:p>
        </p:txBody>
      </p:sp>
      <p:sp>
        <p:nvSpPr>
          <p:cNvPr id="15" name="矩形 14"/>
          <p:cNvSpPr/>
          <p:nvPr/>
        </p:nvSpPr>
        <p:spPr>
          <a:xfrm>
            <a:off x="8324988" y="435266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损失函数</a:t>
            </a:r>
          </a:p>
        </p:txBody>
      </p:sp>
      <p:sp>
        <p:nvSpPr>
          <p:cNvPr id="16" name="矩形 15"/>
          <p:cNvSpPr/>
          <p:nvPr/>
        </p:nvSpPr>
        <p:spPr>
          <a:xfrm>
            <a:off x="8289427" y="547134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参数更新</a:t>
            </a:r>
          </a:p>
        </p:txBody>
      </p:sp>
    </p:spTree>
    <p:extLst>
      <p:ext uri="{BB962C8B-B14F-4D97-AF65-F5344CB8AC3E}">
        <p14:creationId xmlns:p14="http://schemas.microsoft.com/office/powerpoint/2010/main" val="1655956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自动分类的</a:t>
            </a:r>
            <a:r>
              <a:rPr lang="en-US" altLang="zh-CN" dirty="0" err="1"/>
              <a:t>TensorFlow</a:t>
            </a:r>
            <a:r>
              <a:rPr lang="zh-CN" altLang="en-US" dirty="0"/>
              <a:t>实践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807947" y="1825625"/>
            <a:ext cx="8473795" cy="446276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200" dirty="0">
              <a:solidFill>
                <a:srgbClr val="A9B7C6"/>
              </a:solidFill>
              <a:latin typeface="Arial Unicode MS" panose="020B0604020202020204" pitchFamily="34" charset="-122"/>
            </a:endParaRPr>
          </a:p>
          <a:p>
            <a:pPr eaLnBrk="0" hangingPunct="0"/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with 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tf.</a:t>
            </a:r>
            <a:r>
              <a:rPr lang="zh-CN" altLang="zh-CN" sz="1600" dirty="0">
                <a:solidFill>
                  <a:srgbClr val="FF0000"/>
                </a:solidFill>
                <a:latin typeface="Arial Unicode MS" panose="020B0604020202020204" pitchFamily="34" charset="-122"/>
                <a:ea typeface="Source Code Pro"/>
              </a:rPr>
              <a:t>Session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() 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as 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sess</a:t>
            </a:r>
            <a:r>
              <a:rPr lang="zh-CN" altLang="zh-CN" sz="16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: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/>
            </a:r>
            <a:b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sess.run</a:t>
            </a:r>
            <a:r>
              <a:rPr lang="zh-CN" altLang="zh-CN" sz="16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tf.initialize_all_variables</a:t>
            </a:r>
            <a:r>
              <a:rPr lang="zh-CN" altLang="zh-CN" sz="16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())</a:t>
            </a:r>
            <a:r>
              <a:rPr lang="zh-CN" altLang="zh-CN" sz="1600" dirty="0">
                <a:solidFill>
                  <a:srgbClr val="808080"/>
                </a:solidFill>
                <a:latin typeface="宋体" panose="02010600030101010101" pitchFamily="2" charset="-122"/>
              </a:rPr>
              <a:t/>
            </a:r>
            <a:br>
              <a:rPr lang="zh-CN" altLang="zh-CN" sz="1600" dirty="0">
                <a:solidFill>
                  <a:srgbClr val="808080"/>
                </a:solidFill>
                <a:latin typeface="宋体" panose="02010600030101010101" pitchFamily="2" charset="-122"/>
              </a:rPr>
            </a:br>
            <a:r>
              <a:rPr lang="zh-CN" altLang="zh-CN" sz="1600" dirty="0">
                <a:solidFill>
                  <a:srgbClr val="808080"/>
                </a:solidFill>
                <a:latin typeface="宋体" panose="02010600030101010101" pitchFamily="2" charset="-122"/>
              </a:rPr>
              <a:t>    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for 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epoch 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in </a:t>
            </a:r>
            <a:r>
              <a:rPr lang="zh-CN" altLang="zh-CN" sz="1600" dirty="0">
                <a:solidFill>
                  <a:srgbClr val="8888C6"/>
                </a:solidFill>
                <a:latin typeface="Arial Unicode MS" panose="020B0604020202020204" pitchFamily="34" charset="-122"/>
                <a:ea typeface="Source Code Pro"/>
              </a:rPr>
              <a:t>range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(training_epochs)</a:t>
            </a:r>
            <a:r>
              <a:rPr lang="zh-CN" altLang="zh-CN" sz="16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: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/>
            </a:r>
            <a:b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</a:t>
            </a:r>
            <a:r>
              <a:rPr lang="en-US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for 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i 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in </a:t>
            </a:r>
            <a:r>
              <a:rPr lang="zh-CN" altLang="zh-CN" sz="1600" dirty="0">
                <a:solidFill>
                  <a:srgbClr val="8888C6"/>
                </a:solidFill>
                <a:latin typeface="Arial Unicode MS" panose="020B0604020202020204" pitchFamily="34" charset="-122"/>
                <a:ea typeface="Source Code Pro"/>
              </a:rPr>
              <a:t>range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(total_batch)</a:t>
            </a:r>
            <a:r>
              <a:rPr lang="zh-CN" altLang="zh-CN" sz="16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:</a:t>
            </a:r>
            <a:endParaRPr lang="en-US" altLang="zh-CN" sz="1600" dirty="0" smtClean="0">
              <a:solidFill>
                <a:srgbClr val="A9B7C6"/>
              </a:solidFill>
              <a:latin typeface="Arial Unicode MS" panose="020B0604020202020204" pitchFamily="34" charset="-122"/>
              <a:ea typeface="Source Code Pro"/>
            </a:endParaRPr>
          </a:p>
          <a:p>
            <a:pPr eaLnBrk="0" hangingPunct="0"/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/>
            </a:r>
            <a:b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    </a:t>
            </a:r>
            <a:r>
              <a:rPr lang="en-US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batch_xs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batch_ys = mnist.train.next_batch(batch_size</a:t>
            </a:r>
            <a:r>
              <a:rPr lang="zh-CN" altLang="zh-CN" sz="16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endParaRPr lang="en-US" altLang="zh-CN" sz="1600" dirty="0" smtClean="0">
              <a:solidFill>
                <a:srgbClr val="A9B7C6"/>
              </a:solidFill>
              <a:latin typeface="Arial Unicode MS" panose="020B0604020202020204" pitchFamily="34" charset="-122"/>
              <a:ea typeface="Source Code Pro"/>
            </a:endParaRPr>
          </a:p>
          <a:p>
            <a:pPr eaLnBrk="0" hangingPunct="0"/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/>
            </a:r>
            <a:b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    </a:t>
            </a:r>
            <a:r>
              <a:rPr lang="en-US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_, </a:t>
            </a:r>
            <a:r>
              <a:rPr lang="en-US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loss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= sess.run([optimizer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cost]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feed_dict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={x_data: batch_xs</a:t>
            </a:r>
            <a:r>
              <a:rPr lang="zh-CN" altLang="zh-CN" sz="1600" dirty="0" smtClean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</a:t>
            </a:r>
            <a:r>
              <a:rPr lang="en-US" altLang="zh-CN" sz="1600" dirty="0" smtClean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 </a:t>
            </a:r>
            <a:r>
              <a:rPr lang="zh-CN" altLang="zh-CN" sz="16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y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_data: batch_ys</a:t>
            </a:r>
            <a:r>
              <a:rPr lang="zh-CN" altLang="zh-CN" sz="16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})</a:t>
            </a:r>
            <a:endParaRPr lang="en-US" altLang="zh-CN" sz="1600" dirty="0" smtClean="0">
              <a:solidFill>
                <a:srgbClr val="A9B7C6"/>
              </a:solidFill>
              <a:latin typeface="Arial Unicode MS" panose="020B0604020202020204" pitchFamily="34" charset="-122"/>
              <a:ea typeface="Source Code Pro"/>
            </a:endParaRPr>
          </a:p>
          <a:p>
            <a:pPr eaLnBrk="0" hangingPunct="0"/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/>
            </a:r>
            <a:b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en-US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</a:t>
            </a:r>
            <a:r>
              <a:rPr lang="en-US" altLang="zh-CN" sz="16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    </a:t>
            </a:r>
            <a:r>
              <a:rPr lang="zh-CN" altLang="zh-CN" sz="1600" dirty="0" smtClean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print </a:t>
            </a:r>
            <a:r>
              <a:rPr lang="zh-CN" altLang="zh-CN" sz="1600" dirty="0" smtClean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"cost=</a:t>
            </a:r>
            <a:r>
              <a:rPr lang="en-US" altLang="zh-CN" sz="1600" dirty="0" smtClean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%.6f</a:t>
            </a:r>
            <a:r>
              <a:rPr lang="en-US" altLang="zh-CN" sz="16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 </a:t>
            </a:r>
            <a:r>
              <a:rPr lang="en-US" altLang="zh-CN" sz="1600" dirty="0" smtClean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%</a:t>
            </a:r>
            <a:r>
              <a:rPr lang="en-US" altLang="zh-CN" sz="16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</a:t>
            </a:r>
            <a:r>
              <a:rPr lang="zh-CN" altLang="zh-CN" sz="16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avg_</a:t>
            </a:r>
            <a:r>
              <a:rPr lang="en-US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</a:t>
            </a:r>
            <a:r>
              <a:rPr lang="en-US" altLang="zh-CN" sz="16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loss</a:t>
            </a:r>
          </a:p>
          <a:p>
            <a:pPr eaLnBrk="0" hangingPunct="0"/>
            <a:r>
              <a:rPr lang="zh-CN" altLang="zh-CN" sz="1600" dirty="0">
                <a:solidFill>
                  <a:srgbClr val="808080"/>
                </a:solidFill>
                <a:latin typeface="宋体" panose="02010600030101010101" pitchFamily="2" charset="-122"/>
              </a:rPr>
              <a:t/>
            </a:r>
            <a:br>
              <a:rPr lang="zh-CN" altLang="zh-CN" sz="1600" dirty="0">
                <a:solidFill>
                  <a:srgbClr val="808080"/>
                </a:solidFill>
                <a:latin typeface="宋体" panose="02010600030101010101" pitchFamily="2" charset="-122"/>
              </a:rPr>
            </a:br>
            <a:r>
              <a:rPr lang="zh-CN" altLang="zh-CN" sz="1600" dirty="0">
                <a:solidFill>
                  <a:srgbClr val="808080"/>
                </a:solidFill>
                <a:latin typeface="宋体" panose="02010600030101010101" pitchFamily="2" charset="-122"/>
              </a:rPr>
              <a:t>  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correct_prediction = tf.equal(tf.argmax(y_pred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tf.argmax(y_data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))</a:t>
            </a:r>
            <a:b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accuracy = tf.reduce_mean(tf.cast(correct_prediction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tf.float32))</a:t>
            </a:r>
            <a:b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print </a:t>
            </a:r>
            <a:r>
              <a:rPr lang="zh-CN" altLang="zh-CN" sz="16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"Accuracy:"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accuracy.eval</a:t>
            </a:r>
            <a:r>
              <a:rPr lang="zh-CN" altLang="zh-CN" sz="16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({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x_data</a:t>
            </a:r>
            <a:r>
              <a:rPr lang="zh-CN" altLang="zh-CN" sz="16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:test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.images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y_data: </a:t>
            </a:r>
            <a:r>
              <a:rPr lang="zh-CN" altLang="zh-CN" sz="16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test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.labels</a:t>
            </a:r>
            <a:r>
              <a:rPr lang="zh-CN" altLang="zh-CN" sz="16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})</a:t>
            </a:r>
            <a:endParaRPr lang="en-US" altLang="zh-CN" sz="1600" dirty="0" smtClean="0">
              <a:solidFill>
                <a:srgbClr val="A9B7C6"/>
              </a:solidFill>
              <a:latin typeface="Arial Unicode MS" panose="020B0604020202020204" pitchFamily="34" charset="-122"/>
              <a:ea typeface="Source Code Pro"/>
            </a:endParaRPr>
          </a:p>
          <a:p>
            <a:pPr eaLnBrk="0" hangingPunct="0"/>
            <a:endParaRPr lang="en-US" altLang="zh-CN" sz="1600" dirty="0">
              <a:solidFill>
                <a:srgbClr val="A9B7C6"/>
              </a:solidFill>
              <a:latin typeface="Arial Unicode MS" panose="020B0604020202020204" pitchFamily="34" charset="-122"/>
            </a:endParaRPr>
          </a:p>
          <a:p>
            <a:pPr eaLnBrk="0" hangingPunct="0"/>
            <a:r>
              <a:rPr lang="en-US" altLang="zh-CN" sz="16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</a:t>
            </a:r>
            <a:r>
              <a:rPr lang="en-US" altLang="zh-CN" sz="1600" dirty="0" err="1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saver.save</a:t>
            </a:r>
            <a:r>
              <a:rPr lang="en-US" altLang="zh-CN" sz="16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(session, </a:t>
            </a:r>
            <a:r>
              <a:rPr lang="en-US" altLang="zh-CN" sz="1600" dirty="0" err="1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model_dir</a:t>
            </a:r>
            <a:r>
              <a:rPr lang="en-US" altLang="zh-CN" sz="1600" dirty="0" smtClean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endParaRPr lang="zh-CN" altLang="zh-CN" sz="1600" dirty="0">
              <a:solidFill>
                <a:srgbClr val="A9B7C6"/>
              </a:solidFill>
              <a:latin typeface="Arial Unicode MS" panose="020B0604020202020204" pitchFamily="34" charset="-122"/>
              <a:ea typeface="Source Code Pr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标注 4"/>
          <p:cNvSpPr/>
          <p:nvPr/>
        </p:nvSpPr>
        <p:spPr bwMode="auto">
          <a:xfrm>
            <a:off x="2615845" y="3291046"/>
            <a:ext cx="5105400" cy="304800"/>
          </a:xfrm>
          <a:prstGeom prst="wedgeRectCallout">
            <a:avLst>
              <a:gd name="adj1" fmla="val 37269"/>
              <a:gd name="adj2" fmla="val -75702"/>
            </a:avLst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ook Antiqua" pitchFamily="18" charset="0"/>
            </a:endParaRPr>
          </a:p>
        </p:txBody>
      </p:sp>
      <p:sp>
        <p:nvSpPr>
          <p:cNvPr id="6" name="矩形标注 5"/>
          <p:cNvSpPr/>
          <p:nvPr/>
        </p:nvSpPr>
        <p:spPr bwMode="auto">
          <a:xfrm>
            <a:off x="2615845" y="3752205"/>
            <a:ext cx="7543800" cy="304800"/>
          </a:xfrm>
          <a:prstGeom prst="wedgeRectCallout">
            <a:avLst>
              <a:gd name="adj1" fmla="val 30051"/>
              <a:gd name="adj2" fmla="val -92556"/>
            </a:avLst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ook Antiqua" pitchFamily="18" charset="0"/>
            </a:endParaRPr>
          </a:p>
        </p:txBody>
      </p:sp>
      <p:sp>
        <p:nvSpPr>
          <p:cNvPr id="7" name="矩形标注 6"/>
          <p:cNvSpPr/>
          <p:nvPr/>
        </p:nvSpPr>
        <p:spPr bwMode="auto">
          <a:xfrm>
            <a:off x="2074739" y="4756466"/>
            <a:ext cx="6713306" cy="765959"/>
          </a:xfrm>
          <a:prstGeom prst="wedgeRectCallout">
            <a:avLst>
              <a:gd name="adj1" fmla="val 39846"/>
              <a:gd name="adj2" fmla="val -76460"/>
            </a:avLst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ook Antiqua" pitchFamily="18" charset="0"/>
            </a:endParaRPr>
          </a:p>
        </p:txBody>
      </p:sp>
      <p:sp>
        <p:nvSpPr>
          <p:cNvPr id="8" name="矩形标注 7"/>
          <p:cNvSpPr/>
          <p:nvPr/>
        </p:nvSpPr>
        <p:spPr bwMode="auto">
          <a:xfrm>
            <a:off x="2082445" y="5754864"/>
            <a:ext cx="2895600" cy="279382"/>
          </a:xfrm>
          <a:prstGeom prst="wedgeRectCallout">
            <a:avLst>
              <a:gd name="adj1" fmla="val 79965"/>
              <a:gd name="adj2" fmla="val -30193"/>
            </a:avLst>
          </a:prstGeom>
          <a:noFill/>
          <a:ln w="19050" cap="flat" cmpd="sng" algn="ctr">
            <a:solidFill>
              <a:srgbClr val="FF0000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9pPr>
          </a:lstStyle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ook Antiqua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98843" y="277612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rgbClr val="FF0000"/>
                </a:solidFill>
              </a:rPr>
              <a:t>训练数据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47495" y="318684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参数更新</a:t>
            </a:r>
          </a:p>
        </p:txBody>
      </p:sp>
      <p:sp>
        <p:nvSpPr>
          <p:cNvPr id="11" name="矩形 10"/>
          <p:cNvSpPr/>
          <p:nvPr/>
        </p:nvSpPr>
        <p:spPr>
          <a:xfrm>
            <a:off x="8102245" y="424354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rgbClr val="FF0000"/>
                </a:solidFill>
              </a:rPr>
              <a:t>模型测试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67899" y="565822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保存模型结果</a:t>
            </a:r>
          </a:p>
        </p:txBody>
      </p:sp>
      <p:cxnSp>
        <p:nvCxnSpPr>
          <p:cNvPr id="13" name="直接箭头连接符 12"/>
          <p:cNvCxnSpPr/>
          <p:nvPr/>
        </p:nvCxnSpPr>
        <p:spPr bwMode="auto">
          <a:xfrm flipV="1">
            <a:off x="2920645" y="1995645"/>
            <a:ext cx="2057400" cy="7620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4" name="文本框 16"/>
          <p:cNvSpPr txBox="1"/>
          <p:nvPr/>
        </p:nvSpPr>
        <p:spPr>
          <a:xfrm>
            <a:off x="4978045" y="1825625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Book Antiqua" pitchFamily="18" charset="0"/>
                <a:ea typeface="宋体" pitchFamily="2" charset="-122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模型 </a:t>
            </a:r>
            <a:r>
              <a:rPr lang="zh-CN" altLang="en-US" dirty="0" smtClean="0">
                <a:solidFill>
                  <a:srgbClr val="FF0000"/>
                </a:solidFill>
              </a:rPr>
              <a:t>训练</a:t>
            </a:r>
            <a:r>
              <a:rPr lang="en-US" altLang="zh-CN" dirty="0" smtClean="0">
                <a:solidFill>
                  <a:srgbClr val="FF0000"/>
                </a:solidFill>
              </a:rPr>
              <a:t>/</a:t>
            </a:r>
            <a:r>
              <a:rPr lang="zh-CN" altLang="en-US" dirty="0" smtClean="0">
                <a:solidFill>
                  <a:srgbClr val="FF0000"/>
                </a:solidFill>
              </a:rPr>
              <a:t>测试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14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TensorFlow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9534" y="1690688"/>
            <a:ext cx="10801750" cy="4114800"/>
          </a:xfrm>
        </p:spPr>
        <p:txBody>
          <a:bodyPr>
            <a:normAutofit/>
          </a:bodyPr>
          <a:lstStyle/>
          <a:p>
            <a:r>
              <a:rPr lang="en-US" altLang="zh-CN" b="0" kern="1200" dirty="0" err="1">
                <a:latin typeface="Book Antiqua" pitchFamily="18" charset="0"/>
              </a:rPr>
              <a:t>TensorFlow</a:t>
            </a:r>
            <a:r>
              <a:rPr lang="en-US" altLang="zh-CN" b="0" kern="1200" dirty="0">
                <a:latin typeface="Book Antiqua" pitchFamily="18" charset="0"/>
              </a:rPr>
              <a:t>™ </a:t>
            </a:r>
            <a:r>
              <a:rPr lang="zh-CN" altLang="en-US" b="0" kern="1200" dirty="0">
                <a:latin typeface="Book Antiqua" pitchFamily="18" charset="0"/>
              </a:rPr>
              <a:t>是一个采用数据流图（</a:t>
            </a:r>
            <a:r>
              <a:rPr lang="en-US" altLang="zh-CN" b="0" kern="1200" dirty="0">
                <a:latin typeface="Book Antiqua" pitchFamily="18" charset="0"/>
              </a:rPr>
              <a:t>data flow graphs</a:t>
            </a:r>
            <a:r>
              <a:rPr lang="zh-CN" altLang="en-US" b="0" kern="1200" dirty="0">
                <a:latin typeface="Book Antiqua" pitchFamily="18" charset="0"/>
              </a:rPr>
              <a:t>），用于数值计算的开源软件库</a:t>
            </a:r>
            <a:r>
              <a:rPr lang="zh-CN" altLang="en-US" b="0" kern="1200" dirty="0" smtClean="0">
                <a:latin typeface="Book Antiqua" pitchFamily="18" charset="0"/>
              </a:rPr>
              <a:t>。</a:t>
            </a:r>
            <a:endParaRPr lang="en-US" altLang="zh-CN" b="0" kern="1200" dirty="0" smtClean="0">
              <a:latin typeface="Book Antiqua" pitchFamily="18" charset="0"/>
            </a:endParaRPr>
          </a:p>
          <a:p>
            <a:endParaRPr lang="en-US" altLang="zh-CN" b="0" kern="1200" dirty="0" smtClean="0">
              <a:latin typeface="Book Antiqua" pitchFamily="18" charset="0"/>
            </a:endParaRPr>
          </a:p>
          <a:p>
            <a:r>
              <a:rPr lang="en-US" altLang="zh-CN" b="0" kern="1200" dirty="0" err="1" smtClean="0">
                <a:latin typeface="Book Antiqua" pitchFamily="18" charset="0"/>
              </a:rPr>
              <a:t>TensorFlow</a:t>
            </a:r>
            <a:r>
              <a:rPr lang="en-US" altLang="zh-CN" b="0" kern="1200" dirty="0" smtClean="0">
                <a:latin typeface="Book Antiqua" pitchFamily="18" charset="0"/>
              </a:rPr>
              <a:t> </a:t>
            </a:r>
            <a:r>
              <a:rPr lang="zh-CN" altLang="en-US" b="0" kern="1200" dirty="0">
                <a:latin typeface="Book Antiqua" pitchFamily="18" charset="0"/>
              </a:rPr>
              <a:t>最初由</a:t>
            </a:r>
            <a:r>
              <a:rPr lang="en-US" altLang="zh-CN" b="0" kern="1200" dirty="0">
                <a:latin typeface="Book Antiqua" pitchFamily="18" charset="0"/>
              </a:rPr>
              <a:t>Google</a:t>
            </a:r>
            <a:r>
              <a:rPr lang="zh-CN" altLang="en-US" b="0" kern="1200" dirty="0">
                <a:latin typeface="Book Antiqua" pitchFamily="18" charset="0"/>
              </a:rPr>
              <a:t>大脑小组（隶属于</a:t>
            </a:r>
            <a:r>
              <a:rPr lang="en-US" altLang="zh-CN" b="0" kern="1200" dirty="0">
                <a:latin typeface="Book Antiqua" pitchFamily="18" charset="0"/>
              </a:rPr>
              <a:t>Google</a:t>
            </a:r>
            <a:r>
              <a:rPr lang="zh-CN" altLang="en-US" b="0" kern="1200" dirty="0">
                <a:latin typeface="Book Antiqua" pitchFamily="18" charset="0"/>
              </a:rPr>
              <a:t>机器智能研究机构）的研究员和工程师们开发出来，用于机器学习和深度神经网络方面的研究，但这个系统的通用性使其也可广泛用于其他计算领域。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To </a:t>
            </a:r>
            <a:r>
              <a:rPr lang="en-US" altLang="zh-CN" dirty="0"/>
              <a:t>us</a:t>
            </a:r>
          </a:p>
          <a:p>
            <a:pPr lvl="1"/>
            <a:r>
              <a:rPr lang="en-US" altLang="zh-CN" dirty="0" err="1" smtClean="0"/>
              <a:t>TensorFlow</a:t>
            </a:r>
            <a:r>
              <a:rPr lang="zh-CN" altLang="en-US" dirty="0" smtClean="0"/>
              <a:t>提供了对</a:t>
            </a:r>
            <a:r>
              <a:rPr lang="en-US" altLang="zh-CN" dirty="0" smtClean="0"/>
              <a:t>Tensors</a:t>
            </a:r>
            <a:r>
              <a:rPr lang="zh-CN" altLang="en-US" dirty="0" smtClean="0"/>
              <a:t>的基本操作算子， 并能自动对他们求导。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Picture 2" descr="https://camo.githubusercontent.com/ee91ac3c9f5ad840ebf70b54284498fe0e6ddb92/68747470733a2f2f7777772e74656e736f72666c6f772e6f72672f696d616765732f74665f6c6f676f5f7472616e7370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936" y="4596565"/>
            <a:ext cx="2010682" cy="171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733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Models with TF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4294967295"/>
          </p:nvPr>
        </p:nvSpPr>
        <p:spPr>
          <a:xfrm>
            <a:off x="838200" y="1594492"/>
            <a:ext cx="10607786" cy="4840845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US" altLang="zh-CN" b="0" dirty="0" err="1">
                <a:hlinkClick r:id="rId2"/>
              </a:rPr>
              <a:t>autoencoder</a:t>
            </a:r>
            <a:r>
              <a:rPr lang="en-US" altLang="zh-CN" b="0" dirty="0"/>
              <a:t> -- various </a:t>
            </a:r>
            <a:r>
              <a:rPr lang="en-US" altLang="zh-CN" b="0" dirty="0" err="1"/>
              <a:t>autoencoders</a:t>
            </a:r>
            <a:endParaRPr lang="en-US" altLang="zh-CN" b="0" dirty="0"/>
          </a:p>
          <a:p>
            <a:r>
              <a:rPr lang="en-US" altLang="zh-CN" b="0" dirty="0">
                <a:hlinkClick r:id="rId3"/>
              </a:rPr>
              <a:t>inception</a:t>
            </a:r>
            <a:r>
              <a:rPr lang="en-US" altLang="zh-CN" b="0" dirty="0"/>
              <a:t> -- deep convolutional networks for computer vision</a:t>
            </a:r>
          </a:p>
          <a:p>
            <a:r>
              <a:rPr lang="en-US" altLang="zh-CN" b="0" dirty="0" err="1">
                <a:hlinkClick r:id="rId4"/>
              </a:rPr>
              <a:t>namignizer</a:t>
            </a:r>
            <a:r>
              <a:rPr lang="en-US" altLang="zh-CN" b="0" dirty="0"/>
              <a:t> -- recognize and generate names</a:t>
            </a:r>
          </a:p>
          <a:p>
            <a:r>
              <a:rPr lang="en-US" altLang="zh-CN" b="0" dirty="0" err="1">
                <a:hlinkClick r:id="rId5"/>
              </a:rPr>
              <a:t>neural_gpu</a:t>
            </a:r>
            <a:r>
              <a:rPr lang="en-US" altLang="zh-CN" b="0" dirty="0"/>
              <a:t> -- highly parallel neural computer</a:t>
            </a:r>
          </a:p>
          <a:p>
            <a:r>
              <a:rPr lang="en-US" altLang="zh-CN" b="0" dirty="0">
                <a:hlinkClick r:id="rId6"/>
              </a:rPr>
              <a:t>privacy</a:t>
            </a:r>
            <a:r>
              <a:rPr lang="en-US" altLang="zh-CN" b="0" dirty="0"/>
              <a:t> -- privacy-preserving student models from multiple teachers</a:t>
            </a:r>
          </a:p>
          <a:p>
            <a:r>
              <a:rPr lang="en-US" altLang="zh-CN" b="0" dirty="0" err="1">
                <a:hlinkClick r:id="rId7"/>
              </a:rPr>
              <a:t>resnet</a:t>
            </a:r>
            <a:r>
              <a:rPr lang="en-US" altLang="zh-CN" b="0" dirty="0"/>
              <a:t> -- deep and wide residual networks</a:t>
            </a:r>
          </a:p>
          <a:p>
            <a:r>
              <a:rPr lang="en-US" altLang="zh-CN" b="0" dirty="0">
                <a:hlinkClick r:id="rId8"/>
              </a:rPr>
              <a:t>slim</a:t>
            </a:r>
            <a:r>
              <a:rPr lang="en-US" altLang="zh-CN" b="0" dirty="0"/>
              <a:t> -- image classification models in TF-Slim</a:t>
            </a:r>
          </a:p>
          <a:p>
            <a:r>
              <a:rPr lang="en-US" altLang="zh-CN" b="0" dirty="0">
                <a:hlinkClick r:id="rId9"/>
              </a:rPr>
              <a:t>swivel</a:t>
            </a:r>
            <a:r>
              <a:rPr lang="en-US" altLang="zh-CN" b="0" dirty="0"/>
              <a:t> -- the Swivel algorithm for generating word </a:t>
            </a:r>
            <a:r>
              <a:rPr lang="en-US" altLang="zh-CN" b="0" dirty="0" err="1"/>
              <a:t>embeddings</a:t>
            </a:r>
            <a:endParaRPr lang="en-US" altLang="zh-CN" b="0" dirty="0"/>
          </a:p>
          <a:p>
            <a:r>
              <a:rPr lang="en-US" altLang="zh-CN" b="0" dirty="0" err="1">
                <a:hlinkClick r:id="rId10"/>
              </a:rPr>
              <a:t>syntaxnet</a:t>
            </a:r>
            <a:r>
              <a:rPr lang="en-US" altLang="zh-CN" b="0" dirty="0"/>
              <a:t> -- neural models of natural language syntax</a:t>
            </a:r>
          </a:p>
          <a:p>
            <a:r>
              <a:rPr lang="en-US" altLang="zh-CN" b="0" dirty="0" err="1">
                <a:hlinkClick r:id="rId11"/>
              </a:rPr>
              <a:t>textsum</a:t>
            </a:r>
            <a:r>
              <a:rPr lang="en-US" altLang="zh-CN" b="0" dirty="0"/>
              <a:t> -- sequence-to-sequence with attention model for text summarization.</a:t>
            </a:r>
          </a:p>
          <a:p>
            <a:r>
              <a:rPr lang="en-US" altLang="zh-CN" b="0" dirty="0">
                <a:hlinkClick r:id="rId12"/>
              </a:rPr>
              <a:t>transformer</a:t>
            </a:r>
            <a:r>
              <a:rPr lang="en-US" altLang="zh-CN" b="0" dirty="0"/>
              <a:t> -- spatial transformer network, which allows the spatial manipulation of data within the network</a:t>
            </a:r>
          </a:p>
          <a:p>
            <a:r>
              <a:rPr lang="en-US" altLang="zh-CN" b="0" dirty="0">
                <a:hlinkClick r:id="rId13"/>
              </a:rPr>
              <a:t>im2txt</a:t>
            </a:r>
            <a:r>
              <a:rPr lang="en-US" altLang="zh-CN" b="0" dirty="0"/>
              <a:t> -- image-to-text neural network for image captioning.</a:t>
            </a:r>
          </a:p>
          <a:p>
            <a:r>
              <a:rPr lang="en-US" altLang="zh-CN" b="0" dirty="0" err="1">
                <a:hlinkClick r:id="rId14" invalidUrl="https://github.com/tensorflow/models/blob/master/neural programmer"/>
              </a:rPr>
              <a:t>neural_programmer</a:t>
            </a:r>
            <a:r>
              <a:rPr lang="en-US" altLang="zh-CN" b="0" dirty="0"/>
              <a:t> -- neural network augmented with logic and mathematic operations.</a:t>
            </a:r>
          </a:p>
          <a:p>
            <a:endParaRPr lang="zh-CN" altLang="en-US" b="0" dirty="0"/>
          </a:p>
        </p:txBody>
      </p:sp>
      <p:sp>
        <p:nvSpPr>
          <p:cNvPr id="5" name="矩形 4"/>
          <p:cNvSpPr/>
          <p:nvPr/>
        </p:nvSpPr>
        <p:spPr>
          <a:xfrm>
            <a:off x="4108917" y="6435337"/>
            <a:ext cx="3974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https://github.com/tensorflow/models</a:t>
            </a:r>
          </a:p>
        </p:txBody>
      </p:sp>
    </p:spTree>
    <p:extLst>
      <p:ext uri="{BB962C8B-B14F-4D97-AF65-F5344CB8AC3E}">
        <p14:creationId xmlns:p14="http://schemas.microsoft.com/office/powerpoint/2010/main" val="1936747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TensorFlow</a:t>
            </a:r>
            <a:r>
              <a:rPr lang="en-US" altLang="zh-CN" dirty="0"/>
              <a:t> Uses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sz="half" idx="1"/>
          </p:nvPr>
        </p:nvSpPr>
        <p:spPr>
          <a:xfrm>
            <a:off x="838200" y="1685892"/>
            <a:ext cx="4776088" cy="4351338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RankBrain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b="1" dirty="0"/>
              <a:t>Organization</a:t>
            </a:r>
            <a:r>
              <a:rPr lang="en-US" altLang="zh-CN" dirty="0"/>
              <a:t>: Google</a:t>
            </a:r>
          </a:p>
          <a:p>
            <a:pPr lvl="1"/>
            <a:r>
              <a:rPr lang="en-US" altLang="zh-CN" b="1" dirty="0"/>
              <a:t>Domain</a:t>
            </a:r>
            <a:r>
              <a:rPr lang="en-US" altLang="zh-CN" dirty="0"/>
              <a:t>: Information Retrieval</a:t>
            </a:r>
          </a:p>
          <a:p>
            <a:pPr lvl="1"/>
            <a:r>
              <a:rPr lang="en-US" altLang="zh-CN" b="1" dirty="0"/>
              <a:t>Description</a:t>
            </a:r>
            <a:r>
              <a:rPr lang="en-US" altLang="zh-CN" dirty="0"/>
              <a:t>: A large-scale deployment of deep neural nets for search ranking on www.google.com.</a:t>
            </a:r>
          </a:p>
          <a:p>
            <a:pPr lvl="1"/>
            <a:r>
              <a:rPr lang="en-US" altLang="zh-CN" b="1" dirty="0"/>
              <a:t>More info</a:t>
            </a:r>
            <a:r>
              <a:rPr lang="en-US" altLang="zh-CN" dirty="0"/>
              <a:t>: </a:t>
            </a:r>
            <a:r>
              <a:rPr lang="en-US" altLang="zh-CN" dirty="0">
                <a:hlinkClick r:id="rId2"/>
              </a:rPr>
              <a:t>"Google Turning Over Its Lucrative Search to AI Machines"</a:t>
            </a:r>
            <a:endParaRPr lang="en-US" altLang="zh-CN" dirty="0"/>
          </a:p>
          <a:p>
            <a:r>
              <a:rPr lang="en-US" altLang="zh-CN" dirty="0"/>
              <a:t>Inception Image Classification Model</a:t>
            </a:r>
          </a:p>
          <a:p>
            <a:pPr lvl="1"/>
            <a:r>
              <a:rPr lang="en-US" altLang="zh-CN" b="1" dirty="0"/>
              <a:t>Organization</a:t>
            </a:r>
            <a:r>
              <a:rPr lang="en-US" altLang="zh-CN" dirty="0"/>
              <a:t>: Google</a:t>
            </a:r>
          </a:p>
          <a:p>
            <a:pPr lvl="1"/>
            <a:r>
              <a:rPr lang="en-US" altLang="zh-CN" b="1" dirty="0"/>
              <a:t>Description</a:t>
            </a:r>
            <a:r>
              <a:rPr lang="en-US" altLang="zh-CN" dirty="0"/>
              <a:t>: Baseline model and follow on research into highly accurate computer vision models, starting with the model that won the 2014 </a:t>
            </a:r>
            <a:r>
              <a:rPr lang="en-US" altLang="zh-CN" dirty="0" err="1"/>
              <a:t>Imagenet</a:t>
            </a:r>
            <a:r>
              <a:rPr lang="en-US" altLang="zh-CN" dirty="0"/>
              <a:t> image classification challenge</a:t>
            </a:r>
          </a:p>
          <a:p>
            <a:pPr lvl="1"/>
            <a:r>
              <a:rPr lang="en-US" altLang="zh-CN" b="1" dirty="0"/>
              <a:t>More Info</a:t>
            </a:r>
            <a:r>
              <a:rPr lang="en-US" altLang="zh-CN" dirty="0"/>
              <a:t>: Baseline model described in </a:t>
            </a:r>
            <a:r>
              <a:rPr lang="en-US" altLang="zh-CN" dirty="0" err="1">
                <a:hlinkClick r:id="rId3"/>
              </a:rPr>
              <a:t>Arxiv</a:t>
            </a:r>
            <a:r>
              <a:rPr lang="en-US" altLang="zh-CN" dirty="0">
                <a:hlinkClick r:id="rId3"/>
              </a:rPr>
              <a:t> paper</a:t>
            </a:r>
            <a:endParaRPr lang="en-US" altLang="zh-CN" dirty="0"/>
          </a:p>
          <a:p>
            <a:r>
              <a:rPr lang="en-US" altLang="zh-CN" dirty="0" err="1">
                <a:solidFill>
                  <a:srgbClr val="FF0000"/>
                </a:solidFill>
              </a:rPr>
              <a:t>SmartReply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b="1" dirty="0"/>
              <a:t>Organization</a:t>
            </a:r>
            <a:r>
              <a:rPr lang="en-US" altLang="zh-CN" dirty="0"/>
              <a:t>: Google</a:t>
            </a:r>
          </a:p>
          <a:p>
            <a:pPr lvl="1"/>
            <a:r>
              <a:rPr lang="en-US" altLang="zh-CN" b="1" dirty="0"/>
              <a:t>Description</a:t>
            </a:r>
            <a:r>
              <a:rPr lang="en-US" altLang="zh-CN" dirty="0"/>
              <a:t>: Deep LSTM model to automatically generate email responses</a:t>
            </a:r>
          </a:p>
          <a:p>
            <a:pPr lvl="1"/>
            <a:r>
              <a:rPr lang="en-US" altLang="zh-CN" b="1" dirty="0"/>
              <a:t>More Info</a:t>
            </a:r>
            <a:r>
              <a:rPr lang="en-US" altLang="zh-CN" dirty="0"/>
              <a:t>: </a:t>
            </a:r>
            <a:r>
              <a:rPr lang="en-US" altLang="zh-CN" dirty="0">
                <a:hlinkClick r:id="rId4"/>
              </a:rPr>
              <a:t>Google research blog post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6011806" y="1685892"/>
            <a:ext cx="5523701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Monaco"/>
              <a:buChar char="•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sz="1400" kern="0" dirty="0"/>
              <a:t>Massively Multitask Networks for Drug Discovery</a:t>
            </a:r>
          </a:p>
          <a:p>
            <a:pPr lvl="1"/>
            <a:r>
              <a:rPr lang="en-US" altLang="zh-CN" sz="1400" b="1" kern="0" dirty="0"/>
              <a:t>Organization</a:t>
            </a:r>
            <a:r>
              <a:rPr lang="en-US" altLang="zh-CN" sz="1400" kern="0" dirty="0"/>
              <a:t>: Google and Stanford University</a:t>
            </a:r>
          </a:p>
          <a:p>
            <a:pPr lvl="1"/>
            <a:r>
              <a:rPr lang="en-US" altLang="zh-CN" sz="1400" b="1" kern="0" dirty="0"/>
              <a:t>Domain</a:t>
            </a:r>
            <a:r>
              <a:rPr lang="en-US" altLang="zh-CN" sz="1400" kern="0" dirty="0"/>
              <a:t>: Drug discovery</a:t>
            </a:r>
          </a:p>
          <a:p>
            <a:pPr lvl="1"/>
            <a:r>
              <a:rPr lang="en-US" altLang="zh-CN" sz="1400" b="1" kern="0" dirty="0"/>
              <a:t>Description</a:t>
            </a:r>
            <a:r>
              <a:rPr lang="en-US" altLang="zh-CN" sz="1400" kern="0" dirty="0"/>
              <a:t>: A deep neural network model for identifying promising drug candidates.</a:t>
            </a:r>
          </a:p>
          <a:p>
            <a:pPr lvl="1"/>
            <a:r>
              <a:rPr lang="en-US" altLang="zh-CN" sz="1400" b="1" kern="0" dirty="0"/>
              <a:t>More info</a:t>
            </a:r>
            <a:r>
              <a:rPr lang="en-US" altLang="zh-CN" sz="1400" kern="0" dirty="0"/>
              <a:t>: </a:t>
            </a:r>
            <a:r>
              <a:rPr lang="en-US" altLang="zh-CN" sz="1400" kern="0" dirty="0" err="1">
                <a:hlinkClick r:id="rId5"/>
              </a:rPr>
              <a:t>Arxiv</a:t>
            </a:r>
            <a:r>
              <a:rPr lang="en-US" altLang="zh-CN" sz="1400" kern="0" dirty="0">
                <a:hlinkClick r:id="rId5"/>
              </a:rPr>
              <a:t> paper</a:t>
            </a:r>
            <a:endParaRPr lang="en-US" altLang="zh-CN" sz="1400" kern="0" dirty="0"/>
          </a:p>
          <a:p>
            <a:r>
              <a:rPr lang="en-US" altLang="zh-CN" sz="1400" kern="0" dirty="0"/>
              <a:t>On-Device Computer Vision for OCR</a:t>
            </a:r>
          </a:p>
          <a:p>
            <a:pPr lvl="1"/>
            <a:r>
              <a:rPr lang="en-US" altLang="zh-CN" sz="1400" b="1" kern="0" dirty="0"/>
              <a:t>Organization</a:t>
            </a:r>
            <a:r>
              <a:rPr lang="en-US" altLang="zh-CN" sz="1400" kern="0" dirty="0"/>
              <a:t>: Google</a:t>
            </a:r>
          </a:p>
          <a:p>
            <a:pPr lvl="1"/>
            <a:r>
              <a:rPr lang="en-US" altLang="zh-CN" sz="1400" b="1" kern="0" dirty="0"/>
              <a:t>Description</a:t>
            </a:r>
            <a:r>
              <a:rPr lang="en-US" altLang="zh-CN" sz="1400" kern="0" dirty="0"/>
              <a:t>: On-device computer vision model to do optical character recognition to enable real-time translation.</a:t>
            </a:r>
          </a:p>
          <a:p>
            <a:pPr lvl="1"/>
            <a:r>
              <a:rPr lang="en-US" altLang="zh-CN" sz="1400" b="1" kern="0" dirty="0"/>
              <a:t>More info</a:t>
            </a:r>
            <a:r>
              <a:rPr lang="en-US" altLang="zh-CN" sz="1400" kern="0" dirty="0"/>
              <a:t>: </a:t>
            </a:r>
            <a:r>
              <a:rPr lang="en-US" altLang="zh-CN" sz="1400" kern="0" dirty="0">
                <a:hlinkClick r:id="rId6"/>
              </a:rPr>
              <a:t>Google Research blog post</a:t>
            </a:r>
            <a:endParaRPr lang="en-US" altLang="zh-CN" sz="1400" kern="0" dirty="0"/>
          </a:p>
          <a:p>
            <a:r>
              <a:rPr lang="en-US" altLang="zh-CN" sz="1400" kern="0" dirty="0">
                <a:solidFill>
                  <a:srgbClr val="FF0000"/>
                </a:solidFill>
              </a:rPr>
              <a:t>Neural Machine Translation</a:t>
            </a:r>
          </a:p>
          <a:p>
            <a:r>
              <a:rPr lang="en-US" altLang="zh-CN" sz="1400" kern="0" dirty="0"/>
              <a:t>…</a:t>
            </a:r>
            <a:endParaRPr lang="zh-CN" altLang="en-US" sz="1400" kern="0" dirty="0"/>
          </a:p>
        </p:txBody>
      </p:sp>
      <p:sp>
        <p:nvSpPr>
          <p:cNvPr id="6" name="矩形 5"/>
          <p:cNvSpPr/>
          <p:nvPr/>
        </p:nvSpPr>
        <p:spPr>
          <a:xfrm>
            <a:off x="2580692" y="6264864"/>
            <a:ext cx="7030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https://www.tensorflow.org/versions/r0.1</a:t>
            </a:r>
            <a:r>
              <a:rPr lang="en-US" altLang="zh-CN" dirty="0"/>
              <a:t>2</a:t>
            </a:r>
            <a:r>
              <a:rPr lang="zh-CN" altLang="en-US" dirty="0"/>
              <a:t>/resources/uses.html</a:t>
            </a:r>
          </a:p>
        </p:txBody>
      </p:sp>
    </p:spTree>
    <p:extLst>
      <p:ext uri="{BB962C8B-B14F-4D97-AF65-F5344CB8AC3E}">
        <p14:creationId xmlns:p14="http://schemas.microsoft.com/office/powerpoint/2010/main" val="18594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为什么学习</a:t>
            </a:r>
            <a:r>
              <a:rPr lang="en-US" altLang="zh-CN" dirty="0"/>
              <a:t>/</a:t>
            </a:r>
            <a:r>
              <a:rPr lang="zh-CN" altLang="en-US" dirty="0"/>
              <a:t>使用</a:t>
            </a:r>
            <a:r>
              <a:rPr lang="en-US" altLang="zh-CN" dirty="0" err="1"/>
              <a:t>TensorFlow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6368828" y="2028093"/>
            <a:ext cx="41148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b="0" dirty="0" smtClean="0"/>
              <a:t>快速解决问题</a:t>
            </a:r>
            <a:endParaRPr lang="en-US" altLang="zh-CN" b="0" dirty="0" smtClean="0"/>
          </a:p>
          <a:p>
            <a:pPr>
              <a:lnSpc>
                <a:spcPct val="150000"/>
              </a:lnSpc>
            </a:pPr>
            <a:r>
              <a:rPr lang="zh-CN" altLang="en-US" b="0" dirty="0" smtClean="0"/>
              <a:t>易于</a:t>
            </a:r>
            <a:r>
              <a:rPr lang="zh-CN" altLang="en-US" b="0" dirty="0"/>
              <a:t>使用，资源丰富，文档齐全，社群活跃</a:t>
            </a:r>
            <a:endParaRPr lang="en-US" altLang="zh-CN" b="0" dirty="0"/>
          </a:p>
          <a:p>
            <a:pPr>
              <a:lnSpc>
                <a:spcPct val="150000"/>
              </a:lnSpc>
            </a:pPr>
            <a:r>
              <a:rPr lang="en-US" altLang="zh-CN" b="0" dirty="0" smtClean="0"/>
              <a:t>Google</a:t>
            </a:r>
            <a:r>
              <a:rPr lang="zh-CN" altLang="en-US" b="0" dirty="0" smtClean="0"/>
              <a:t>出品，必属精品</a:t>
            </a:r>
            <a:endParaRPr lang="en-US" altLang="zh-CN" b="0" dirty="0" smtClean="0"/>
          </a:p>
          <a:p>
            <a:pPr>
              <a:lnSpc>
                <a:spcPct val="150000"/>
              </a:lnSpc>
            </a:pPr>
            <a:r>
              <a:rPr lang="zh-CN" altLang="en-US" b="0" dirty="0" smtClean="0"/>
              <a:t>发展势头猛</a:t>
            </a:r>
            <a:endParaRPr lang="en-US" altLang="zh-CN" b="0" dirty="0" smtClean="0"/>
          </a:p>
          <a:p>
            <a:pPr>
              <a:lnSpc>
                <a:spcPct val="150000"/>
              </a:lnSpc>
            </a:pPr>
            <a:r>
              <a:rPr lang="zh-CN" altLang="en-US" b="0" dirty="0"/>
              <a:t>开源项目越来越</a:t>
            </a:r>
            <a:r>
              <a:rPr lang="zh-CN" altLang="en-US" b="0" dirty="0" smtClean="0"/>
              <a:t>多</a:t>
            </a:r>
            <a:endParaRPr lang="en-US" altLang="zh-CN" b="0" dirty="0" smtClean="0"/>
          </a:p>
          <a:p>
            <a:pPr>
              <a:lnSpc>
                <a:spcPct val="150000"/>
              </a:lnSpc>
            </a:pPr>
            <a:r>
              <a:rPr lang="en-US" altLang="zh-CN" b="0" dirty="0" smtClean="0"/>
              <a:t>…</a:t>
            </a:r>
            <a:endParaRPr lang="en-US" altLang="zh-CN" b="0" dirty="0"/>
          </a:p>
          <a:p>
            <a:pPr>
              <a:lnSpc>
                <a:spcPct val="150000"/>
              </a:lnSpc>
            </a:pPr>
            <a:endParaRPr lang="en-US" altLang="zh-CN" b="0" dirty="0" smtClean="0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838200" y="2028093"/>
            <a:ext cx="41148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b="0" dirty="0" smtClean="0"/>
              <a:t>免去求导的过程</a:t>
            </a:r>
            <a:endParaRPr lang="en-US" altLang="zh-CN" b="0" dirty="0" smtClean="0"/>
          </a:p>
          <a:p>
            <a:pPr>
              <a:lnSpc>
                <a:spcPct val="150000"/>
              </a:lnSpc>
            </a:pPr>
            <a:r>
              <a:rPr lang="zh-CN" altLang="en-US" b="0" dirty="0" smtClean="0"/>
              <a:t>使用</a:t>
            </a:r>
            <a:r>
              <a:rPr lang="en-US" altLang="zh-CN" b="0" dirty="0" smtClean="0"/>
              <a:t>GPU</a:t>
            </a:r>
            <a:r>
              <a:rPr lang="zh-CN" altLang="en-US" b="0" dirty="0" smtClean="0"/>
              <a:t>大幅度加速</a:t>
            </a:r>
            <a:endParaRPr lang="en-US" altLang="zh-CN" b="0" dirty="0" smtClean="0"/>
          </a:p>
          <a:p>
            <a:pPr>
              <a:lnSpc>
                <a:spcPct val="150000"/>
              </a:lnSpc>
            </a:pPr>
            <a:r>
              <a:rPr lang="zh-CN" altLang="en-US" b="0" dirty="0"/>
              <a:t>更好地训练神经网络</a:t>
            </a:r>
            <a:r>
              <a:rPr lang="zh-CN" altLang="en-US" b="0" dirty="0" smtClean="0"/>
              <a:t>模型</a:t>
            </a:r>
            <a:endParaRPr lang="en-US" altLang="zh-CN" b="0" dirty="0" smtClean="0"/>
          </a:p>
          <a:p>
            <a:pPr>
              <a:lnSpc>
                <a:spcPct val="150000"/>
              </a:lnSpc>
            </a:pPr>
            <a:r>
              <a:rPr lang="zh-CN" altLang="en-US" b="0" dirty="0" smtClean="0"/>
              <a:t>和</a:t>
            </a:r>
            <a:r>
              <a:rPr lang="en-US" altLang="zh-CN" b="0" dirty="0" smtClean="0"/>
              <a:t>Python</a:t>
            </a:r>
            <a:r>
              <a:rPr lang="zh-CN" altLang="en-US" b="0" dirty="0" smtClean="0"/>
              <a:t>、</a:t>
            </a:r>
            <a:r>
              <a:rPr lang="en-US" altLang="zh-CN" b="0" dirty="0" err="1" smtClean="0"/>
              <a:t>NumPy</a:t>
            </a:r>
            <a:r>
              <a:rPr lang="zh-CN" altLang="en-US" b="0" dirty="0" smtClean="0"/>
              <a:t>紧密结合，容易上手，教程易懂</a:t>
            </a:r>
            <a:endParaRPr lang="en-US" altLang="zh-CN" b="0" dirty="0" smtClean="0"/>
          </a:p>
          <a:p>
            <a:pPr>
              <a:lnSpc>
                <a:spcPct val="150000"/>
              </a:lnSpc>
            </a:pPr>
            <a:r>
              <a:rPr lang="zh-CN" altLang="en-US" b="0" dirty="0" smtClean="0"/>
              <a:t>对于中小项目，很好的深度学习工具</a:t>
            </a:r>
            <a:endParaRPr lang="en-US" altLang="zh-CN" b="0" dirty="0" smtClean="0"/>
          </a:p>
          <a:p>
            <a:pPr>
              <a:lnSpc>
                <a:spcPct val="150000"/>
              </a:lnSpc>
            </a:pPr>
            <a:r>
              <a:rPr lang="en-US" altLang="zh-CN" b="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95422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http://playground.tensorflow.org/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84097"/>
            <a:ext cx="8215528" cy="545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4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TensorFlow</a:t>
            </a:r>
            <a:r>
              <a:rPr lang="en-US" altLang="zh-CN" dirty="0"/>
              <a:t> vs. </a:t>
            </a:r>
            <a:r>
              <a:rPr lang="en-US" altLang="zh-CN" dirty="0" err="1"/>
              <a:t>Numpy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0" dirty="0" err="1"/>
              <a:t>TensorFlow</a:t>
            </a:r>
            <a:r>
              <a:rPr lang="zh-CN" altLang="en-US" b="0" dirty="0"/>
              <a:t>编程中大量利用</a:t>
            </a:r>
            <a:r>
              <a:rPr lang="en-US" altLang="zh-CN" b="0" dirty="0" err="1"/>
              <a:t>NumPy</a:t>
            </a:r>
            <a:endParaRPr lang="en-US" altLang="zh-CN" b="0" dirty="0"/>
          </a:p>
          <a:p>
            <a:pPr>
              <a:lnSpc>
                <a:spcPct val="150000"/>
              </a:lnSpc>
            </a:pPr>
            <a:endParaRPr lang="en-US" altLang="zh-CN" b="0" dirty="0"/>
          </a:p>
          <a:p>
            <a:pPr>
              <a:lnSpc>
                <a:spcPct val="150000"/>
              </a:lnSpc>
            </a:pPr>
            <a:r>
              <a:rPr lang="en-US" altLang="zh-CN" b="0" dirty="0" err="1"/>
              <a:t>Numpy</a:t>
            </a:r>
            <a:r>
              <a:rPr lang="zh-CN" altLang="en-US" b="0" dirty="0"/>
              <a:t>中全部是常量，</a:t>
            </a:r>
            <a:r>
              <a:rPr lang="en-US" altLang="zh-CN" b="0" dirty="0" err="1"/>
              <a:t>TensorFlow</a:t>
            </a:r>
            <a:r>
              <a:rPr lang="zh-CN" altLang="en-US" b="0" dirty="0"/>
              <a:t>中可以定义占位符、变量等多种类型的数据</a:t>
            </a:r>
            <a:endParaRPr lang="en-US" altLang="zh-CN" b="0" dirty="0"/>
          </a:p>
          <a:p>
            <a:pPr>
              <a:lnSpc>
                <a:spcPct val="150000"/>
              </a:lnSpc>
            </a:pPr>
            <a:endParaRPr lang="en-US" altLang="zh-CN" b="0" dirty="0"/>
          </a:p>
          <a:p>
            <a:pPr>
              <a:lnSpc>
                <a:spcPct val="150000"/>
              </a:lnSpc>
            </a:pPr>
            <a:r>
              <a:rPr lang="en-US" altLang="zh-CN" b="0" dirty="0" err="1"/>
              <a:t>TensorFlow</a:t>
            </a:r>
            <a:r>
              <a:rPr lang="zh-CN" altLang="en-US" b="0" dirty="0"/>
              <a:t>可以定义自动求导公式，而</a:t>
            </a:r>
            <a:r>
              <a:rPr lang="en-US" altLang="zh-CN" b="0" dirty="0" err="1"/>
              <a:t>NumPy</a:t>
            </a:r>
            <a:r>
              <a:rPr lang="zh-CN" altLang="en-US" b="0" dirty="0"/>
              <a:t>中只能定义具体的函数</a:t>
            </a:r>
          </a:p>
          <a:p>
            <a:pPr>
              <a:lnSpc>
                <a:spcPct val="150000"/>
              </a:lnSpc>
            </a:pPr>
            <a:endParaRPr lang="zh-CN" altLang="en-US" b="0" dirty="0"/>
          </a:p>
          <a:p>
            <a:pPr>
              <a:lnSpc>
                <a:spcPct val="150000"/>
              </a:lnSpc>
            </a:pP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87709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TensorFlow</a:t>
            </a:r>
            <a:r>
              <a:rPr lang="en-US" altLang="zh-CN" dirty="0"/>
              <a:t> vs. </a:t>
            </a:r>
            <a:r>
              <a:rPr lang="en-US" altLang="zh-CN" dirty="0" err="1"/>
              <a:t>Numpy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97" y="1788442"/>
            <a:ext cx="4865100" cy="37235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665" y="1752600"/>
            <a:ext cx="3786574" cy="374138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27109" y="5842778"/>
            <a:ext cx="2601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>
                <a:solidFill>
                  <a:srgbClr val="FF0000"/>
                </a:solidFill>
              </a:rPr>
              <a:t>NumPy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86501" y="5803122"/>
            <a:ext cx="2601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>
                <a:solidFill>
                  <a:srgbClr val="FF0000"/>
                </a:solidFill>
              </a:rPr>
              <a:t>TensorFlow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84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TensorFlow</a:t>
            </a:r>
            <a:r>
              <a:rPr lang="en-US" altLang="zh-CN" dirty="0"/>
              <a:t> </a:t>
            </a:r>
            <a:r>
              <a:rPr lang="zh-CN" altLang="en-US" dirty="0"/>
              <a:t>重要概念</a:t>
            </a:r>
          </a:p>
        </p:txBody>
      </p:sp>
      <p:sp>
        <p:nvSpPr>
          <p:cNvPr id="4" name="内容占位符 2"/>
          <p:cNvSpPr>
            <a:spLocks noGrp="1"/>
          </p:cNvSpPr>
          <p:nvPr>
            <p:ph sz="half" idx="1"/>
          </p:nvPr>
        </p:nvSpPr>
        <p:spPr>
          <a:xfrm>
            <a:off x="1116275" y="1926668"/>
            <a:ext cx="3429000" cy="4351338"/>
          </a:xfrm>
        </p:spPr>
        <p:txBody>
          <a:bodyPr/>
          <a:lstStyle/>
          <a:p>
            <a:r>
              <a:rPr lang="en-US" altLang="zh-CN" dirty="0"/>
              <a:t>Tensor</a:t>
            </a:r>
            <a:endParaRPr lang="zh-CN" altLang="en-US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Graph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Session</a:t>
            </a:r>
          </a:p>
          <a:p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5990327" y="1926668"/>
            <a:ext cx="4167719" cy="4351338"/>
          </a:xfrm>
          <a:prstGeom prst="rect">
            <a:avLst/>
          </a:prstGeom>
        </p:spPr>
        <p:txBody>
          <a:bodyPr/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Monaco"/>
              <a:buChar char="•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0" kern="0" dirty="0"/>
              <a:t>Device</a:t>
            </a:r>
          </a:p>
          <a:p>
            <a:pPr>
              <a:lnSpc>
                <a:spcPct val="150000"/>
              </a:lnSpc>
            </a:pPr>
            <a:r>
              <a:rPr lang="en-US" altLang="zh-CN" b="0" kern="0" dirty="0"/>
              <a:t>Variable</a:t>
            </a:r>
          </a:p>
          <a:p>
            <a:pPr>
              <a:lnSpc>
                <a:spcPct val="150000"/>
              </a:lnSpc>
            </a:pPr>
            <a:r>
              <a:rPr lang="en-US" altLang="zh-CN" sz="1600" b="0" kern="0" dirty="0"/>
              <a:t>Constant</a:t>
            </a:r>
          </a:p>
          <a:p>
            <a:pPr>
              <a:lnSpc>
                <a:spcPct val="150000"/>
              </a:lnSpc>
            </a:pPr>
            <a:r>
              <a:rPr lang="en-US" altLang="zh-CN" sz="1600" b="0" kern="0" dirty="0"/>
              <a:t>Placeholder</a:t>
            </a:r>
          </a:p>
          <a:p>
            <a:pPr>
              <a:lnSpc>
                <a:spcPct val="150000"/>
              </a:lnSpc>
            </a:pPr>
            <a:r>
              <a:rPr lang="en-US" altLang="zh-CN" kern="0" dirty="0"/>
              <a:t>Auto-Differentiation</a:t>
            </a:r>
          </a:p>
          <a:p>
            <a:pPr>
              <a:lnSpc>
                <a:spcPct val="150000"/>
              </a:lnSpc>
            </a:pPr>
            <a:r>
              <a:rPr lang="en-US" altLang="zh-CN" sz="1800" b="0" kern="0" dirty="0"/>
              <a:t>Optimizer</a:t>
            </a:r>
          </a:p>
          <a:p>
            <a:pPr>
              <a:lnSpc>
                <a:spcPct val="150000"/>
              </a:lnSpc>
            </a:pPr>
            <a:r>
              <a:rPr lang="en-US" altLang="zh-CN" sz="1800" b="0" kern="0" dirty="0" err="1"/>
              <a:t>TensorBoard</a:t>
            </a:r>
            <a:endParaRPr lang="zh-CN" altLang="en-US" sz="1800" b="0" kern="0" dirty="0"/>
          </a:p>
        </p:txBody>
      </p:sp>
      <p:sp>
        <p:nvSpPr>
          <p:cNvPr id="6" name="矩形 5"/>
          <p:cNvSpPr/>
          <p:nvPr/>
        </p:nvSpPr>
        <p:spPr>
          <a:xfrm>
            <a:off x="1855177" y="6207847"/>
            <a:ext cx="8481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https://www.tensorflow.org/versions/r0.1</a:t>
            </a:r>
            <a:r>
              <a:rPr lang="en-US" altLang="zh-CN" dirty="0"/>
              <a:t>2</a:t>
            </a:r>
            <a:r>
              <a:rPr lang="zh-CN" altLang="en-US" dirty="0"/>
              <a:t>/resources/glossary.html</a:t>
            </a:r>
          </a:p>
        </p:txBody>
      </p:sp>
    </p:spTree>
    <p:extLst>
      <p:ext uri="{BB962C8B-B14F-4D97-AF65-F5344CB8AC3E}">
        <p14:creationId xmlns:p14="http://schemas.microsoft.com/office/powerpoint/2010/main" val="2650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第三天实践数据和代码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5288" y="2898581"/>
            <a:ext cx="109414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/>
              <a:t>wget</a:t>
            </a:r>
            <a:r>
              <a:rPr lang="en-US" altLang="zh-CN" sz="3200" dirty="0"/>
              <a:t> </a:t>
            </a:r>
            <a:r>
              <a:rPr lang="en-US" altLang="zh-CN" sz="3200" dirty="0" smtClean="0"/>
              <a:t> http</a:t>
            </a:r>
            <a:r>
              <a:rPr lang="en-US" altLang="zh-CN" sz="3200" dirty="0"/>
              <a:t>://</a:t>
            </a:r>
            <a:r>
              <a:rPr lang="en-US" altLang="zh-CN" sz="3200" dirty="0" smtClean="0"/>
              <a:t>www.nlpr.ia.ac.cn/cip/shizhuhe/temp/day3.zip</a:t>
            </a:r>
            <a:endParaRPr lang="zh-CN" alt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516583" y="4022931"/>
            <a:ext cx="109414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smtClean="0"/>
              <a:t>NLTK</a:t>
            </a:r>
            <a:r>
              <a:rPr lang="zh-CN" altLang="en-US" sz="3200" dirty="0" smtClean="0"/>
              <a:t>数据集</a:t>
            </a:r>
            <a:endParaRPr lang="en-US" altLang="zh-CN" sz="3200" dirty="0"/>
          </a:p>
          <a:p>
            <a:pPr algn="ctr"/>
            <a:r>
              <a:rPr lang="zh-CN" altLang="en-US" sz="3200" dirty="0" smtClean="0"/>
              <a:t>链接：</a:t>
            </a:r>
            <a:r>
              <a:rPr lang="en-US" altLang="zh-CN" sz="3200" dirty="0" smtClean="0"/>
              <a:t>http://pan.baidu.com/s/1jIDtxlG </a:t>
            </a:r>
            <a:r>
              <a:rPr lang="zh-CN" altLang="en-US" sz="3200" dirty="0" smtClean="0"/>
              <a:t>密码：</a:t>
            </a:r>
            <a:r>
              <a:rPr lang="en-US" altLang="zh-CN" sz="3200" dirty="0" smtClean="0"/>
              <a:t>y5dq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6259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Tensors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0204938" cy="41148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b="0" dirty="0"/>
              <a:t>张量是一种表示物理量的方式，这个方式就是用基向量与分量组合表示物理量 </a:t>
            </a:r>
            <a:r>
              <a:rPr lang="en-US" altLang="zh-CN" b="0" dirty="0"/>
              <a:t>(Combination of basis vector and component).</a:t>
            </a:r>
          </a:p>
          <a:p>
            <a:pPr>
              <a:lnSpc>
                <a:spcPct val="150000"/>
              </a:lnSpc>
            </a:pPr>
            <a:r>
              <a:rPr lang="zh-CN" altLang="en-US" b="0" dirty="0"/>
              <a:t>标量，</a:t>
            </a:r>
            <a:r>
              <a:rPr lang="en-US" altLang="zh-CN" b="0" dirty="0"/>
              <a:t>0</a:t>
            </a:r>
            <a:r>
              <a:rPr lang="zh-CN" altLang="en-US" b="0" dirty="0"/>
              <a:t>个基向量：</a:t>
            </a:r>
            <a:r>
              <a:rPr lang="en-US" altLang="zh-CN" b="0" dirty="0"/>
              <a:t>0-mode tensor</a:t>
            </a:r>
          </a:p>
          <a:p>
            <a:pPr>
              <a:lnSpc>
                <a:spcPct val="150000"/>
              </a:lnSpc>
            </a:pPr>
            <a:r>
              <a:rPr lang="zh-CN" altLang="en-US" b="0" dirty="0"/>
              <a:t>向量，</a:t>
            </a:r>
            <a:r>
              <a:rPr lang="en-US" altLang="zh-CN" b="0" dirty="0"/>
              <a:t>1</a:t>
            </a:r>
            <a:r>
              <a:rPr lang="zh-CN" altLang="en-US" b="0" dirty="0"/>
              <a:t>个基向量：</a:t>
            </a:r>
            <a:r>
              <a:rPr lang="en-US" altLang="zh-CN" b="0" dirty="0"/>
              <a:t>1-mode tensor</a:t>
            </a:r>
          </a:p>
          <a:p>
            <a:pPr>
              <a:lnSpc>
                <a:spcPct val="150000"/>
              </a:lnSpc>
            </a:pPr>
            <a:r>
              <a:rPr lang="zh-CN" altLang="en-US" b="0" dirty="0"/>
              <a:t>矩阵，</a:t>
            </a:r>
            <a:r>
              <a:rPr lang="en-US" altLang="zh-CN" b="0" dirty="0"/>
              <a:t>2</a:t>
            </a:r>
            <a:r>
              <a:rPr lang="zh-CN" altLang="en-US" b="0" dirty="0"/>
              <a:t>个基向量：</a:t>
            </a:r>
            <a:r>
              <a:rPr lang="en-US" altLang="zh-CN" b="0" dirty="0"/>
              <a:t>2-mode tensor</a:t>
            </a:r>
          </a:p>
          <a:p>
            <a:pPr>
              <a:lnSpc>
                <a:spcPct val="150000"/>
              </a:lnSpc>
            </a:pPr>
            <a:r>
              <a:rPr lang="en-US" altLang="zh-CN" b="0" dirty="0"/>
              <a:t>…</a:t>
            </a:r>
          </a:p>
          <a:p>
            <a:pPr>
              <a:lnSpc>
                <a:spcPct val="150000"/>
              </a:lnSpc>
            </a:pPr>
            <a:r>
              <a:rPr lang="zh-CN" altLang="en-US" b="0" dirty="0"/>
              <a:t>张量可以表示为多维数组 </a:t>
            </a:r>
            <a:r>
              <a:rPr lang="en-US" altLang="zh-CN" b="0" dirty="0"/>
              <a:t>(a tensor can be represented as a multidimensional array of numbers</a:t>
            </a:r>
            <a:r>
              <a:rPr lang="en-US" altLang="zh-CN" b="0" dirty="0" smtClean="0"/>
              <a:t>)</a:t>
            </a:r>
            <a:endParaRPr lang="zh-CN" altLang="en-US" b="0" dirty="0"/>
          </a:p>
        </p:txBody>
      </p:sp>
      <p:sp>
        <p:nvSpPr>
          <p:cNvPr id="5" name="矩形 4"/>
          <p:cNvSpPr/>
          <p:nvPr/>
        </p:nvSpPr>
        <p:spPr>
          <a:xfrm>
            <a:off x="2019300" y="6179661"/>
            <a:ext cx="815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https://www.tensorflow.org/versions/r0.1</a:t>
            </a:r>
            <a:r>
              <a:rPr lang="en-US" altLang="zh-CN" dirty="0"/>
              <a:t>2</a:t>
            </a:r>
            <a:r>
              <a:rPr lang="zh-CN" altLang="en-US" dirty="0"/>
              <a:t>/resources/dims_types.html</a:t>
            </a:r>
          </a:p>
        </p:txBody>
      </p:sp>
    </p:spTree>
    <p:extLst>
      <p:ext uri="{BB962C8B-B14F-4D97-AF65-F5344CB8AC3E}">
        <p14:creationId xmlns:p14="http://schemas.microsoft.com/office/powerpoint/2010/main" val="2901029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dirty="0"/>
              <a:t>A </a:t>
            </a:r>
            <a:r>
              <a:rPr lang="en-US" altLang="zh-CN" b="0" dirty="0" err="1"/>
              <a:t>TensorFlow</a:t>
            </a:r>
            <a:r>
              <a:rPr lang="en-US" altLang="zh-CN" b="0" dirty="0"/>
              <a:t> computation, represented as a dataflow graph.</a:t>
            </a:r>
          </a:p>
          <a:p>
            <a:endParaRPr lang="en-US" altLang="zh-CN" b="0" dirty="0"/>
          </a:p>
          <a:p>
            <a:r>
              <a:rPr lang="en-US" altLang="zh-CN" b="0" dirty="0"/>
              <a:t>A Graph contains a set of Operation objects, which represent units of computation; and Tensor objects, which represent the units of data that flow between operations.</a:t>
            </a:r>
          </a:p>
          <a:p>
            <a:endParaRPr lang="en-US" altLang="zh-CN" b="0" dirty="0"/>
          </a:p>
          <a:p>
            <a:r>
              <a:rPr lang="en-US" altLang="zh-CN" b="0" dirty="0"/>
              <a:t>A </a:t>
            </a:r>
            <a:r>
              <a:rPr lang="en-US" altLang="zh-CN" dirty="0" err="1">
                <a:solidFill>
                  <a:srgbClr val="FF0000"/>
                </a:solidFill>
              </a:rPr>
              <a:t>tf.Graph</a:t>
            </a:r>
            <a:r>
              <a:rPr lang="en-US" altLang="zh-CN" b="0" dirty="0"/>
              <a:t> is a collection of </a:t>
            </a:r>
            <a:r>
              <a:rPr lang="en-US" altLang="zh-CN" dirty="0"/>
              <a:t>ops</a:t>
            </a:r>
            <a:r>
              <a:rPr lang="en-US" altLang="zh-CN" b="0" dirty="0"/>
              <a:t> that may be executed together as a group. Most </a:t>
            </a:r>
            <a:r>
              <a:rPr lang="en-US" altLang="zh-CN" b="0" dirty="0" err="1"/>
              <a:t>TensorFlow</a:t>
            </a:r>
            <a:r>
              <a:rPr lang="en-US" altLang="zh-CN" b="0" dirty="0"/>
              <a:t> uses will only need to rely on the single default graph.</a:t>
            </a:r>
          </a:p>
          <a:p>
            <a:endParaRPr lang="zh-CN" altLang="en-US" b="0" dirty="0"/>
          </a:p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1788861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dirty="0"/>
              <a:t>A default </a:t>
            </a:r>
            <a:r>
              <a:rPr lang="en-US" altLang="zh-CN" b="0" dirty="0">
                <a:solidFill>
                  <a:srgbClr val="FF0000"/>
                </a:solidFill>
              </a:rPr>
              <a:t>Graph</a:t>
            </a:r>
            <a:r>
              <a:rPr lang="en-US" altLang="zh-CN" b="0" dirty="0"/>
              <a:t> is always registered, and accessible by calling </a:t>
            </a:r>
            <a:r>
              <a:rPr lang="en-US" altLang="zh-CN" dirty="0" err="1">
                <a:solidFill>
                  <a:srgbClr val="FF0000"/>
                </a:solidFill>
              </a:rPr>
              <a:t>tf.get_default_graph</a:t>
            </a:r>
            <a:r>
              <a:rPr lang="en-US" altLang="zh-CN" dirty="0">
                <a:solidFill>
                  <a:srgbClr val="FF0000"/>
                </a:solidFill>
              </a:rPr>
              <a:t>()</a:t>
            </a:r>
            <a:r>
              <a:rPr lang="en-US" altLang="zh-CN" b="0" dirty="0"/>
              <a:t>. </a:t>
            </a:r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 smtClean="0"/>
          </a:p>
          <a:p>
            <a:r>
              <a:rPr lang="en-US" altLang="zh-CN" b="0" dirty="0" smtClean="0"/>
              <a:t>Another </a:t>
            </a:r>
            <a:r>
              <a:rPr lang="en-US" altLang="zh-CN" b="0" dirty="0"/>
              <a:t>typical usage involves the </a:t>
            </a:r>
            <a:r>
              <a:rPr lang="en-US" altLang="zh-CN" dirty="0" err="1">
                <a:solidFill>
                  <a:srgbClr val="FF0000"/>
                </a:solidFill>
              </a:rPr>
              <a:t>Graph.as_default</a:t>
            </a:r>
            <a:r>
              <a:rPr lang="en-US" altLang="zh-CN" dirty="0">
                <a:solidFill>
                  <a:srgbClr val="FF0000"/>
                </a:solidFill>
              </a:rPr>
              <a:t>()</a:t>
            </a:r>
            <a:r>
              <a:rPr lang="en-US" altLang="zh-CN" dirty="0"/>
              <a:t> </a:t>
            </a:r>
            <a:r>
              <a:rPr lang="en-US" altLang="zh-CN" b="0" dirty="0"/>
              <a:t>context manager, which overrides the current default graph for the lifetime of the context:</a:t>
            </a:r>
            <a:endParaRPr lang="zh-CN" altLang="en-US" b="0" dirty="0"/>
          </a:p>
          <a:p>
            <a:endParaRPr lang="zh-CN" altLang="en-US" b="0" dirty="0"/>
          </a:p>
          <a:p>
            <a:endParaRPr lang="zh-CN" altLang="en-US" b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059" y="2859142"/>
            <a:ext cx="4795348" cy="6793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012" y="5045186"/>
            <a:ext cx="3251495" cy="96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6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0" dirty="0"/>
              <a:t>A class for running </a:t>
            </a:r>
            <a:r>
              <a:rPr lang="en-US" altLang="zh-CN" b="0" dirty="0" err="1"/>
              <a:t>TensorFlow</a:t>
            </a:r>
            <a:r>
              <a:rPr lang="en-US" altLang="zh-CN" b="0" dirty="0"/>
              <a:t> operations.</a:t>
            </a:r>
          </a:p>
          <a:p>
            <a:pPr>
              <a:lnSpc>
                <a:spcPct val="150000"/>
              </a:lnSpc>
            </a:pPr>
            <a:r>
              <a:rPr lang="en-US" altLang="zh-CN" b="0" dirty="0"/>
              <a:t>A Session object encapsulates the environment in which Operation objects are executed, and Tensor objects are evaluated. </a:t>
            </a:r>
            <a:endParaRPr lang="zh-CN" altLang="en-US" b="0" dirty="0"/>
          </a:p>
          <a:p>
            <a:pPr>
              <a:lnSpc>
                <a:spcPct val="150000"/>
              </a:lnSpc>
            </a:pPr>
            <a:endParaRPr lang="zh-CN" altLang="en-US" b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403" y="3952275"/>
            <a:ext cx="3579192" cy="24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49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dirty="0"/>
              <a:t>A session may own resources, such as variables, queues, and readers. It is important to release these resources when they are no longer required. To do this, either invoke the </a:t>
            </a:r>
            <a:r>
              <a:rPr lang="en-US" altLang="zh-CN" dirty="0"/>
              <a:t>close() </a:t>
            </a:r>
            <a:r>
              <a:rPr lang="en-US" altLang="zh-CN" b="0" dirty="0"/>
              <a:t>method on the session, or use the session as a context manager. </a:t>
            </a:r>
          </a:p>
          <a:p>
            <a:endParaRPr lang="en-US" altLang="zh-CN" b="0" dirty="0" smtClean="0"/>
          </a:p>
          <a:p>
            <a:r>
              <a:rPr lang="en-US" altLang="zh-CN" b="0" dirty="0" smtClean="0"/>
              <a:t>The </a:t>
            </a:r>
            <a:r>
              <a:rPr lang="en-US" altLang="zh-CN" b="0" dirty="0"/>
              <a:t>following two examples are equivalent:</a:t>
            </a:r>
            <a:endParaRPr lang="zh-CN" altLang="en-US" b="0" dirty="0"/>
          </a:p>
          <a:p>
            <a:endParaRPr lang="zh-CN" altLang="en-US" b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361" y="4481413"/>
            <a:ext cx="4265278" cy="205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08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 &amp; Session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dirty="0"/>
              <a:t>The </a:t>
            </a:r>
            <a:r>
              <a:rPr lang="en-US" altLang="zh-CN" b="0" dirty="0" err="1"/>
              <a:t>ConfigProto</a:t>
            </a:r>
            <a:r>
              <a:rPr lang="en-US" altLang="zh-CN" b="0" dirty="0"/>
              <a:t> protocol buffer exposes various configuration options for a session. </a:t>
            </a:r>
            <a:endParaRPr lang="zh-CN" altLang="en-US" b="0" dirty="0"/>
          </a:p>
          <a:p>
            <a:endParaRPr lang="zh-CN" altLang="en-US" b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064" y="2532063"/>
            <a:ext cx="5906843" cy="34731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465" y="6063389"/>
            <a:ext cx="49815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29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Device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778710"/>
            <a:ext cx="4929555" cy="41148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b="0" dirty="0"/>
              <a:t>On a typical system, there are multiple computing devices. </a:t>
            </a:r>
            <a:endParaRPr lang="en-US" altLang="zh-CN" b="0" dirty="0" smtClean="0"/>
          </a:p>
          <a:p>
            <a:pPr>
              <a:lnSpc>
                <a:spcPct val="150000"/>
              </a:lnSpc>
            </a:pPr>
            <a:endParaRPr lang="en-US" altLang="zh-CN" b="0" dirty="0" smtClean="0"/>
          </a:p>
          <a:p>
            <a:pPr>
              <a:lnSpc>
                <a:spcPct val="150000"/>
              </a:lnSpc>
            </a:pPr>
            <a:r>
              <a:rPr lang="en-US" altLang="zh-CN" b="0" dirty="0" smtClean="0"/>
              <a:t>In </a:t>
            </a:r>
            <a:r>
              <a:rPr lang="en-US" altLang="zh-CN" b="0" dirty="0" err="1"/>
              <a:t>TensorFlow</a:t>
            </a:r>
            <a:r>
              <a:rPr lang="en-US" altLang="zh-CN" b="0" dirty="0"/>
              <a:t>, the supported device types are CPU and GPU. They are represented as strings. </a:t>
            </a:r>
            <a:endParaRPr lang="zh-CN" altLang="en-US" b="0" dirty="0"/>
          </a:p>
        </p:txBody>
      </p:sp>
      <p:sp>
        <p:nvSpPr>
          <p:cNvPr id="4" name="内容占位符 9"/>
          <p:cNvSpPr txBox="1">
            <a:spLocks/>
          </p:cNvSpPr>
          <p:nvPr/>
        </p:nvSpPr>
        <p:spPr>
          <a:xfrm>
            <a:off x="6221223" y="1690688"/>
            <a:ext cx="5397412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Monaco"/>
              <a:buChar char="•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kern="0" dirty="0"/>
              <a:t>For examples</a:t>
            </a:r>
          </a:p>
          <a:p>
            <a:pPr lvl="1">
              <a:lnSpc>
                <a:spcPct val="150000"/>
              </a:lnSpc>
            </a:pPr>
            <a:r>
              <a:rPr lang="en-US" altLang="zh-CN" kern="0" dirty="0"/>
              <a:t>"/cpu:0": The CPU of your machine.</a:t>
            </a:r>
          </a:p>
          <a:p>
            <a:pPr lvl="1">
              <a:lnSpc>
                <a:spcPct val="150000"/>
              </a:lnSpc>
            </a:pPr>
            <a:r>
              <a:rPr lang="en-US" altLang="zh-CN" kern="0" dirty="0"/>
              <a:t>"/gpu:0": The GPU of your machine, if you have one.</a:t>
            </a:r>
          </a:p>
          <a:p>
            <a:pPr lvl="1">
              <a:lnSpc>
                <a:spcPct val="150000"/>
              </a:lnSpc>
            </a:pPr>
            <a:r>
              <a:rPr lang="en-US" altLang="zh-CN" kern="0" dirty="0"/>
              <a:t>"/gpu:1": The second GPU of your machine, etc.</a:t>
            </a:r>
          </a:p>
        </p:txBody>
      </p:sp>
      <p:pic>
        <p:nvPicPr>
          <p:cNvPr id="5" name="内容占位符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757" y="5103235"/>
            <a:ext cx="5181600" cy="158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692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Variables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0" dirty="0"/>
              <a:t>Variables are used to hold and update parameters. Variables are in-memory buffers containing tensors. </a:t>
            </a:r>
          </a:p>
          <a:p>
            <a:pPr>
              <a:lnSpc>
                <a:spcPct val="150000"/>
              </a:lnSpc>
            </a:pPr>
            <a:r>
              <a:rPr lang="en-US" altLang="zh-CN" b="0" dirty="0"/>
              <a:t>They must be explicitly initialized and can be saved to disk during and after training. </a:t>
            </a:r>
          </a:p>
          <a:p>
            <a:pPr>
              <a:lnSpc>
                <a:spcPct val="150000"/>
              </a:lnSpc>
            </a:pPr>
            <a:endParaRPr lang="en-US" altLang="zh-CN" b="0" dirty="0"/>
          </a:p>
          <a:p>
            <a:pPr>
              <a:lnSpc>
                <a:spcPct val="150000"/>
              </a:lnSpc>
            </a:pPr>
            <a:r>
              <a:rPr lang="en-US" altLang="zh-CN" b="0" dirty="0"/>
              <a:t>All tensors we’ve used previously have been constant tensors, not variables.</a:t>
            </a:r>
            <a:endParaRPr lang="zh-CN" altLang="en-US" b="0" dirty="0"/>
          </a:p>
          <a:p>
            <a:pPr>
              <a:lnSpc>
                <a:spcPct val="150000"/>
              </a:lnSpc>
            </a:pPr>
            <a:endParaRPr lang="zh-CN" altLang="en-US" b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611" y="4354058"/>
            <a:ext cx="6320004" cy="6666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777" y="5875882"/>
            <a:ext cx="3616445" cy="58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128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Variables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2179426"/>
            <a:ext cx="10786829" cy="4114800"/>
          </a:xfrm>
        </p:spPr>
        <p:txBody>
          <a:bodyPr/>
          <a:lstStyle/>
          <a:p>
            <a:r>
              <a:rPr lang="en-US" altLang="zh-CN" b="0" dirty="0" err="1"/>
              <a:t>TensorFlow</a:t>
            </a:r>
            <a:r>
              <a:rPr lang="en-US" altLang="zh-CN" b="0" dirty="0"/>
              <a:t> variables must be initialized before they have values! </a:t>
            </a:r>
            <a:br>
              <a:rPr lang="en-US" altLang="zh-CN" b="0" dirty="0"/>
            </a:br>
            <a:endParaRPr lang="zh-CN" altLang="en-US" b="0" dirty="0"/>
          </a:p>
          <a:p>
            <a:endParaRPr lang="zh-CN" altLang="en-US" b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738" y="3093616"/>
            <a:ext cx="8763000" cy="11286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138" y="4711018"/>
            <a:ext cx="4290950" cy="1069628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4505207" y="5148103"/>
            <a:ext cx="3555124" cy="4624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727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Updating Variable State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689" y="1806682"/>
            <a:ext cx="5029200" cy="4050155"/>
          </a:xfrm>
        </p:spPr>
      </p:pic>
      <p:sp>
        <p:nvSpPr>
          <p:cNvPr id="5" name="矩形 4"/>
          <p:cNvSpPr/>
          <p:nvPr/>
        </p:nvSpPr>
        <p:spPr>
          <a:xfrm>
            <a:off x="7696201" y="2085985"/>
            <a:ext cx="2971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Consolas" panose="020B0609020204030204" pitchFamily="49" charset="0"/>
              </a:rPr>
              <a:t>new_value</a:t>
            </a:r>
            <a:r>
              <a:rPr lang="en-US" altLang="zh-CN" dirty="0">
                <a:latin typeface="Consolas" panose="020B0609020204030204" pitchFamily="49" charset="0"/>
              </a:rPr>
              <a:t> = state + 1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96201" y="2958872"/>
            <a:ext cx="2743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state = </a:t>
            </a:r>
            <a:r>
              <a:rPr lang="en-US" altLang="zh-CN" dirty="0" err="1">
                <a:latin typeface="Consolas" panose="020B0609020204030204" pitchFamily="49" charset="0"/>
              </a:rPr>
              <a:t>new_value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96201" y="3831759"/>
            <a:ext cx="2743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state = 0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print(state)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for _ in range(3):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  state = state + 1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  print(state)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cxnSp>
        <p:nvCxnSpPr>
          <p:cNvPr id="8" name="直接箭头连接符 7"/>
          <p:cNvCxnSpPr>
            <a:endCxn id="5" idx="1"/>
          </p:cNvCxnSpPr>
          <p:nvPr/>
        </p:nvCxnSpPr>
        <p:spPr>
          <a:xfrm flipV="1">
            <a:off x="5448034" y="2270651"/>
            <a:ext cx="2248167" cy="753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endCxn id="6" idx="1"/>
          </p:cNvCxnSpPr>
          <p:nvPr/>
        </p:nvCxnSpPr>
        <p:spPr>
          <a:xfrm flipV="1">
            <a:off x="5096341" y="3143538"/>
            <a:ext cx="2599860" cy="3733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endCxn id="7" idx="1"/>
          </p:cNvCxnSpPr>
          <p:nvPr/>
        </p:nvCxnSpPr>
        <p:spPr>
          <a:xfrm flipV="1">
            <a:off x="4572001" y="4570423"/>
            <a:ext cx="3124201" cy="1342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816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 </a:t>
            </a:r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8323385" cy="449204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序列标注</a:t>
            </a:r>
            <a:r>
              <a:rPr lang="zh-CN" altLang="en-US" dirty="0">
                <a:solidFill>
                  <a:srgbClr val="FF0000"/>
                </a:solidFill>
              </a:rPr>
              <a:t>模型 </a:t>
            </a:r>
            <a:r>
              <a:rPr lang="zh-CN" altLang="en-US" dirty="0" smtClean="0">
                <a:solidFill>
                  <a:srgbClr val="FF0000"/>
                </a:solidFill>
              </a:rPr>
              <a:t>              （</a:t>
            </a:r>
            <a:r>
              <a:rPr lang="en-US" altLang="zh-CN" dirty="0" smtClean="0">
                <a:solidFill>
                  <a:srgbClr val="FF0000"/>
                </a:solidFill>
              </a:rPr>
              <a:t>30</a:t>
            </a:r>
            <a:r>
              <a:rPr lang="zh-CN" altLang="en-US" dirty="0">
                <a:solidFill>
                  <a:srgbClr val="FF0000"/>
                </a:solidFill>
              </a:rPr>
              <a:t>分钟）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dirty="0"/>
              <a:t>CRF, CRF</a:t>
            </a:r>
            <a:r>
              <a:rPr lang="zh-CN" altLang="en-US" dirty="0"/>
              <a:t>工具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 smtClean="0"/>
              <a:t>TensorFlow</a:t>
            </a:r>
            <a:r>
              <a:rPr lang="zh-CN" altLang="en-US" dirty="0" smtClean="0"/>
              <a:t>介绍          （</a:t>
            </a:r>
            <a:r>
              <a:rPr lang="en-US" altLang="zh-CN" dirty="0" smtClean="0"/>
              <a:t>90</a:t>
            </a:r>
            <a:r>
              <a:rPr lang="zh-CN" altLang="en-US" dirty="0"/>
              <a:t>分钟）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 smtClean="0"/>
              <a:t>TensorFlow</a:t>
            </a:r>
            <a:r>
              <a:rPr lang="zh-CN" altLang="en-US" dirty="0" smtClean="0"/>
              <a:t>实践          （</a:t>
            </a:r>
            <a:r>
              <a:rPr lang="en-US" altLang="zh-CN" dirty="0" smtClean="0"/>
              <a:t>30</a:t>
            </a:r>
            <a:r>
              <a:rPr lang="zh-CN" altLang="en-US" dirty="0"/>
              <a:t>分钟）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Logistics </a:t>
            </a:r>
            <a:r>
              <a:rPr lang="en-US" altLang="zh-CN" dirty="0"/>
              <a:t>Regression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err="1" smtClean="0"/>
              <a:t>TensorFlow</a:t>
            </a:r>
            <a:r>
              <a:rPr lang="zh-CN" altLang="en-US" dirty="0" smtClean="0"/>
              <a:t>实践          （</a:t>
            </a:r>
            <a:r>
              <a:rPr lang="en-US" altLang="zh-CN" dirty="0" smtClean="0"/>
              <a:t>30</a:t>
            </a:r>
            <a:r>
              <a:rPr lang="zh-CN" altLang="en-US" dirty="0"/>
              <a:t>分钟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多层前馈</a:t>
            </a:r>
            <a:r>
              <a:rPr lang="zh-CN" altLang="en-US" dirty="0" smtClean="0"/>
              <a:t>网络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5093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Fetching Variable State 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4530" y="2121539"/>
            <a:ext cx="6722940" cy="2822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1803387" y="5099032"/>
            <a:ext cx="89072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Calling 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sess.run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var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  <a:r>
              <a:rPr lang="en-US" altLang="zh-CN" b="1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on a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tf.Session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altLang="zh-CN" dirty="0">
                <a:latin typeface="Consolas" panose="020B0609020204030204" pitchFamily="49" charset="0"/>
              </a:rPr>
              <a:t> object retrieves its value. 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Can retrieve multiple variables simultaneously with </a:t>
            </a:r>
          </a:p>
          <a:p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sess.run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([var1, var2</a:t>
            </a:r>
            <a:r>
              <a:rPr lang="en-US" altLang="zh-CN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])</a:t>
            </a:r>
            <a:endParaRPr lang="zh-CN" alt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946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Placeholders and Feed Dictionaries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dirty="0"/>
              <a:t>Use </a:t>
            </a:r>
            <a:r>
              <a:rPr lang="en-US" altLang="zh-CN" b="0" dirty="0" err="1">
                <a:solidFill>
                  <a:srgbClr val="FF0000"/>
                </a:solidFill>
              </a:rPr>
              <a:t>tf.placeholder</a:t>
            </a:r>
            <a:r>
              <a:rPr lang="en-US" altLang="zh-CN" b="0" dirty="0"/>
              <a:t> variables (dummy nodes that provide entry points for data to computational graph).</a:t>
            </a:r>
          </a:p>
          <a:p>
            <a:endParaRPr lang="en-US" altLang="zh-CN" b="0" dirty="0" smtClean="0"/>
          </a:p>
          <a:p>
            <a:r>
              <a:rPr lang="en-US" altLang="zh-CN" b="0" dirty="0" smtClean="0"/>
              <a:t>A </a:t>
            </a:r>
            <a:r>
              <a:rPr lang="en-US" altLang="zh-CN" b="0" dirty="0" err="1">
                <a:solidFill>
                  <a:srgbClr val="FF0000"/>
                </a:solidFill>
              </a:rPr>
              <a:t>feed_dict</a:t>
            </a:r>
            <a:r>
              <a:rPr lang="en-US" altLang="zh-CN" b="0" dirty="0"/>
              <a:t> is a python dictionary mapping from </a:t>
            </a:r>
            <a:r>
              <a:rPr lang="en-US" altLang="zh-CN" b="0" dirty="0" err="1">
                <a:solidFill>
                  <a:srgbClr val="FF0000"/>
                </a:solidFill>
              </a:rPr>
              <a:t>tf.placeholder</a:t>
            </a:r>
            <a:r>
              <a:rPr lang="en-US" altLang="zh-CN" b="0" dirty="0"/>
              <a:t> </a:t>
            </a:r>
            <a:r>
              <a:rPr lang="en-US" altLang="zh-CN" b="0" dirty="0" err="1"/>
              <a:t>vars</a:t>
            </a:r>
            <a:r>
              <a:rPr lang="en-US" altLang="zh-CN" b="0" dirty="0"/>
              <a:t> (or their names) to data (</a:t>
            </a:r>
            <a:r>
              <a:rPr lang="en-US" altLang="zh-CN" b="0" dirty="0" err="1"/>
              <a:t>numpy</a:t>
            </a:r>
            <a:r>
              <a:rPr lang="en-US" altLang="zh-CN" b="0" dirty="0"/>
              <a:t> arrays, lists, etc.).</a:t>
            </a:r>
            <a:br>
              <a:rPr lang="en-US" altLang="zh-CN" b="0" dirty="0"/>
            </a:br>
            <a:endParaRPr lang="zh-CN" altLang="en-US" b="0" dirty="0"/>
          </a:p>
          <a:p>
            <a:endParaRPr lang="zh-CN" altLang="en-US" b="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907" y="4395131"/>
            <a:ext cx="5160371" cy="17818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796627" y="5101381"/>
            <a:ext cx="28903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Mini-batch SGD</a:t>
            </a:r>
            <a:endParaRPr lang="zh-CN" alt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610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Variable Scope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7214" y="1908197"/>
            <a:ext cx="10476585" cy="4114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b="0" dirty="0"/>
              <a:t>Complicated </a:t>
            </a:r>
            <a:r>
              <a:rPr lang="en-US" altLang="zh-CN" b="0" dirty="0" err="1"/>
              <a:t>TensorFlow</a:t>
            </a:r>
            <a:r>
              <a:rPr lang="en-US" altLang="zh-CN" b="0" dirty="0"/>
              <a:t> models can have hundreds of variables.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 err="1"/>
              <a:t>tf.variable_scope</a:t>
            </a:r>
            <a:r>
              <a:rPr lang="en-US" altLang="zh-CN" b="1" dirty="0"/>
              <a:t>()</a:t>
            </a:r>
            <a:r>
              <a:rPr lang="en-US" altLang="zh-CN" dirty="0"/>
              <a:t> provides simple name-spacing to avoid clashes.</a:t>
            </a:r>
          </a:p>
          <a:p>
            <a:pPr lvl="1">
              <a:lnSpc>
                <a:spcPct val="150000"/>
              </a:lnSpc>
            </a:pPr>
            <a:r>
              <a:rPr lang="en-US" altLang="zh-CN" b="1" dirty="0" err="1"/>
              <a:t>tf.get_variable</a:t>
            </a:r>
            <a:r>
              <a:rPr lang="en-US" altLang="zh-CN" b="1" dirty="0"/>
              <a:t>() </a:t>
            </a:r>
            <a:r>
              <a:rPr lang="en-US" altLang="zh-CN" dirty="0"/>
              <a:t>creates/accesses variables from within a variable scope.</a:t>
            </a:r>
          </a:p>
          <a:p>
            <a:pPr>
              <a:lnSpc>
                <a:spcPct val="150000"/>
              </a:lnSpc>
            </a:pPr>
            <a:r>
              <a:rPr lang="en-US" altLang="zh-CN" b="0" dirty="0"/>
              <a:t>Variable scope is a simple type of </a:t>
            </a:r>
            <a:r>
              <a:rPr lang="en-US" altLang="zh-CN" b="0" dirty="0" err="1"/>
              <a:t>namespacing</a:t>
            </a:r>
            <a:r>
              <a:rPr lang="en-US" altLang="zh-CN" b="0" dirty="0"/>
              <a:t> that adds prefixes to variable names within scope</a:t>
            </a:r>
            <a:br>
              <a:rPr lang="en-US" altLang="zh-CN" b="0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58315" y="51816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88"/>
                </a:solidFill>
                <a:latin typeface="Consolas" panose="020B0609020204030204" pitchFamily="49" charset="0"/>
              </a:rPr>
              <a:t>with </a:t>
            </a:r>
            <a:r>
              <a:rPr lang="en-US" altLang="zh-CN" dirty="0" err="1">
                <a:latin typeface="Consolas" panose="020B0609020204030204" pitchFamily="49" charset="0"/>
              </a:rPr>
              <a:t>tf.variable_scope</a:t>
            </a:r>
            <a:r>
              <a:rPr lang="en-US" altLang="zh-CN" dirty="0">
                <a:solidFill>
                  <a:srgbClr val="6666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08800"/>
                </a:solidFill>
                <a:latin typeface="Consolas" panose="020B0609020204030204" pitchFamily="49" charset="0"/>
              </a:rPr>
              <a:t>"foo"</a:t>
            </a:r>
            <a:r>
              <a:rPr lang="en-US" altLang="zh-CN" dirty="0">
                <a:solidFill>
                  <a:srgbClr val="666600"/>
                </a:solidFill>
                <a:latin typeface="Consolas" panose="020B0609020204030204" pitchFamily="49" charset="0"/>
              </a:rPr>
              <a:t>):</a:t>
            </a:r>
            <a:br>
              <a:rPr lang="en-US" altLang="zh-CN" dirty="0">
                <a:solidFill>
                  <a:srgbClr val="666600"/>
                </a:solidFill>
                <a:latin typeface="Consolas" panose="020B0609020204030204" pitchFamily="49" charset="0"/>
              </a:rPr>
            </a:br>
            <a:r>
              <a:rPr lang="en-US" altLang="zh-CN" dirty="0">
                <a:solidFill>
                  <a:srgbClr val="666600"/>
                </a:solidFill>
                <a:latin typeface="Consolas" panose="020B0609020204030204" pitchFamily="49" charset="0"/>
              </a:rPr>
              <a:t>  </a:t>
            </a:r>
            <a:r>
              <a:rPr lang="en-US" altLang="zh-CN" dirty="0">
                <a:solidFill>
                  <a:srgbClr val="000088"/>
                </a:solidFill>
                <a:latin typeface="Consolas" panose="020B0609020204030204" pitchFamily="49" charset="0"/>
              </a:rPr>
              <a:t>with </a:t>
            </a:r>
            <a:r>
              <a:rPr lang="en-US" altLang="zh-CN" dirty="0" err="1">
                <a:latin typeface="Consolas" panose="020B0609020204030204" pitchFamily="49" charset="0"/>
              </a:rPr>
              <a:t>tf.variable_scope</a:t>
            </a:r>
            <a:r>
              <a:rPr lang="en-US" altLang="zh-CN" dirty="0">
                <a:solidFill>
                  <a:srgbClr val="6666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08800"/>
                </a:solidFill>
                <a:latin typeface="Consolas" panose="020B0609020204030204" pitchFamily="49" charset="0"/>
              </a:rPr>
              <a:t>"bar"</a:t>
            </a:r>
            <a:r>
              <a:rPr lang="en-US" altLang="zh-CN" dirty="0">
                <a:solidFill>
                  <a:srgbClr val="666600"/>
                </a:solidFill>
                <a:latin typeface="Consolas" panose="020B0609020204030204" pitchFamily="49" charset="0"/>
              </a:rPr>
              <a:t>):</a:t>
            </a:r>
            <a:br>
              <a:rPr lang="en-US" altLang="zh-CN" dirty="0">
                <a:solidFill>
                  <a:srgbClr val="666600"/>
                </a:solidFill>
                <a:latin typeface="Consolas" panose="020B0609020204030204" pitchFamily="49" charset="0"/>
              </a:rPr>
            </a:br>
            <a:r>
              <a:rPr lang="en-US" altLang="zh-CN" dirty="0">
                <a:solidFill>
                  <a:srgbClr val="6666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latin typeface="Consolas" panose="020B0609020204030204" pitchFamily="49" charset="0"/>
              </a:rPr>
              <a:t>v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666600"/>
                </a:solidFill>
                <a:latin typeface="Consolas" panose="020B0609020204030204" pitchFamily="49" charset="0"/>
              </a:rPr>
              <a:t>= </a:t>
            </a:r>
            <a:r>
              <a:rPr lang="en-US" altLang="zh-CN" dirty="0" err="1">
                <a:latin typeface="Consolas" panose="020B0609020204030204" pitchFamily="49" charset="0"/>
              </a:rPr>
              <a:t>tf.get_variable</a:t>
            </a:r>
            <a:r>
              <a:rPr lang="en-US" altLang="zh-CN" dirty="0">
                <a:solidFill>
                  <a:srgbClr val="6666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08800"/>
                </a:solidFill>
                <a:latin typeface="Consolas" panose="020B0609020204030204" pitchFamily="49" charset="0"/>
              </a:rPr>
              <a:t>"v"</a:t>
            </a:r>
            <a:r>
              <a:rPr lang="en-US" altLang="zh-CN" dirty="0">
                <a:solidFill>
                  <a:srgbClr val="666600"/>
                </a:solidFill>
                <a:latin typeface="Consolas" panose="020B0609020204030204" pitchFamily="49" charset="0"/>
              </a:rPr>
              <a:t>, [</a:t>
            </a:r>
            <a:r>
              <a:rPr lang="en-US" altLang="zh-CN" dirty="0">
                <a:solidFill>
                  <a:srgbClr val="006666"/>
                </a:solidFill>
                <a:latin typeface="Consolas" panose="020B0609020204030204" pitchFamily="49" charset="0"/>
              </a:rPr>
              <a:t>1</a:t>
            </a:r>
            <a:r>
              <a:rPr lang="en-US" altLang="zh-CN" dirty="0" smtClean="0">
                <a:solidFill>
                  <a:srgbClr val="666600"/>
                </a:solidFill>
                <a:latin typeface="Consolas" panose="020B0609020204030204" pitchFamily="49" charset="0"/>
              </a:rPr>
              <a:t>])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471144" y="5412432"/>
            <a:ext cx="3195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v.name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666600"/>
                </a:solidFill>
                <a:latin typeface="Consolas" panose="020B0609020204030204" pitchFamily="49" charset="0"/>
              </a:rPr>
              <a:t>== </a:t>
            </a:r>
            <a:r>
              <a:rPr lang="en-US" altLang="zh-CN" dirty="0">
                <a:solidFill>
                  <a:srgbClr val="008800"/>
                </a:solidFill>
                <a:latin typeface="Consolas" panose="020B0609020204030204" pitchFamily="49" charset="0"/>
              </a:rPr>
              <a:t>"foo/bar/v:0"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6304495" y="5598471"/>
            <a:ext cx="1166649" cy="315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87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Variable Scope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dirty="0"/>
              <a:t>Variable scopes control variable (re)use</a:t>
            </a:r>
            <a:br>
              <a:rPr lang="en-US" altLang="zh-CN" b="0" dirty="0"/>
            </a:br>
            <a:endParaRPr lang="zh-CN" altLang="en-US" b="0" dirty="0"/>
          </a:p>
          <a:p>
            <a:endParaRPr lang="zh-CN" altLang="en-US" b="0" dirty="0"/>
          </a:p>
        </p:txBody>
      </p:sp>
      <p:sp>
        <p:nvSpPr>
          <p:cNvPr id="8" name="矩形 7"/>
          <p:cNvSpPr/>
          <p:nvPr/>
        </p:nvSpPr>
        <p:spPr>
          <a:xfrm>
            <a:off x="1828800" y="284161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with </a:t>
            </a:r>
            <a:r>
              <a:rPr lang="en-US" altLang="zh-CN" dirty="0" err="1">
                <a:latin typeface="Consolas" panose="020B0609020204030204" pitchFamily="49" charset="0"/>
              </a:rPr>
              <a:t>tf.variable_scope</a:t>
            </a:r>
            <a:r>
              <a:rPr lang="en-US" altLang="zh-CN" dirty="0">
                <a:latin typeface="Consolas" panose="020B0609020204030204" pitchFamily="49" charset="0"/>
              </a:rPr>
              <a:t>("foo"):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  v = </a:t>
            </a:r>
            <a:r>
              <a:rPr lang="en-US" altLang="zh-CN" dirty="0" err="1">
                <a:latin typeface="Consolas" panose="020B0609020204030204" pitchFamily="49" charset="0"/>
              </a:rPr>
              <a:t>tf.get_variable</a:t>
            </a:r>
            <a:r>
              <a:rPr lang="en-US" altLang="zh-CN" dirty="0">
                <a:latin typeface="Consolas" panose="020B0609020204030204" pitchFamily="49" charset="0"/>
              </a:rPr>
              <a:t>("v", [1])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  </a:t>
            </a:r>
            <a:r>
              <a:rPr lang="en-US" altLang="zh-CN" dirty="0" err="1">
                <a:latin typeface="Consolas" panose="020B0609020204030204" pitchFamily="49" charset="0"/>
              </a:rPr>
              <a:t>tf.get_variable_scope</a:t>
            </a:r>
            <a:r>
              <a:rPr lang="en-US" altLang="zh-CN" dirty="0">
                <a:latin typeface="Consolas" panose="020B0609020204030204" pitchFamily="49" charset="0"/>
              </a:rPr>
              <a:t>().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reuse_variables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altLang="zh-CN" dirty="0">
                <a:latin typeface="Consolas" panose="020B0609020204030204" pitchFamily="49" charset="0"/>
              </a:rPr>
              <a:t/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  v1 = </a:t>
            </a:r>
            <a:r>
              <a:rPr lang="en-US" altLang="zh-CN" dirty="0" err="1">
                <a:latin typeface="Consolas" panose="020B0609020204030204" pitchFamily="49" charset="0"/>
              </a:rPr>
              <a:t>tf.get_variable</a:t>
            </a:r>
            <a:r>
              <a:rPr lang="en-US" altLang="zh-CN" dirty="0">
                <a:latin typeface="Consolas" panose="020B0609020204030204" pitchFamily="49" charset="0"/>
              </a:rPr>
              <a:t>("v", [1])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8797158" y="2841613"/>
            <a:ext cx="1450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v1 == v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6747642" y="3026280"/>
            <a:ext cx="2049516" cy="325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8797158" y="5949736"/>
            <a:ext cx="2680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implement RNNs </a:t>
            </a:r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！！！</a:t>
            </a:r>
          </a:p>
        </p:txBody>
      </p:sp>
      <p:sp>
        <p:nvSpPr>
          <p:cNvPr id="12" name="矩形 11"/>
          <p:cNvSpPr/>
          <p:nvPr/>
        </p:nvSpPr>
        <p:spPr>
          <a:xfrm>
            <a:off x="1828800" y="4367811"/>
            <a:ext cx="80599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with </a:t>
            </a:r>
            <a:r>
              <a:rPr lang="en-US" altLang="zh-CN" dirty="0" err="1">
                <a:latin typeface="Consolas" panose="020B0609020204030204" pitchFamily="49" charset="0"/>
              </a:rPr>
              <a:t>tf.variable_scope</a:t>
            </a:r>
            <a:r>
              <a:rPr lang="en-US" altLang="zh-CN" dirty="0">
                <a:latin typeface="Consolas" panose="020B0609020204030204" pitchFamily="49" charset="0"/>
              </a:rPr>
              <a:t>("foo"):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    v = </a:t>
            </a:r>
            <a:r>
              <a:rPr lang="en-US" altLang="zh-CN" dirty="0" err="1">
                <a:latin typeface="Consolas" panose="020B0609020204030204" pitchFamily="49" charset="0"/>
              </a:rPr>
              <a:t>tf.get_variable</a:t>
            </a:r>
            <a:r>
              <a:rPr lang="en-US" altLang="zh-CN" dirty="0">
                <a:latin typeface="Consolas" panose="020B0609020204030204" pitchFamily="49" charset="0"/>
              </a:rPr>
              <a:t>("v", [1])  # v.name == "foo/v:0"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    w = </a:t>
            </a:r>
            <a:r>
              <a:rPr lang="en-US" altLang="zh-CN" dirty="0" err="1">
                <a:latin typeface="Consolas" panose="020B0609020204030204" pitchFamily="49" charset="0"/>
              </a:rPr>
              <a:t>tf.get_variable</a:t>
            </a:r>
            <a:r>
              <a:rPr lang="en-US" altLang="zh-CN" dirty="0">
                <a:latin typeface="Consolas" panose="020B0609020204030204" pitchFamily="49" charset="0"/>
              </a:rPr>
              <a:t>("w", [1])  # w.name == "foo/w:0"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with </a:t>
            </a:r>
            <a:r>
              <a:rPr lang="en-US" altLang="zh-CN" dirty="0" err="1">
                <a:latin typeface="Consolas" panose="020B0609020204030204" pitchFamily="49" charset="0"/>
              </a:rPr>
              <a:t>tf.variable_scope</a:t>
            </a:r>
            <a:r>
              <a:rPr lang="en-US" altLang="zh-CN" dirty="0">
                <a:latin typeface="Consolas" panose="020B0609020204030204" pitchFamily="49" charset="0"/>
              </a:rPr>
              <a:t>("foo",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reuse=True</a:t>
            </a:r>
            <a:r>
              <a:rPr lang="en-US" altLang="zh-CN" dirty="0">
                <a:latin typeface="Consolas" panose="020B0609020204030204" pitchFamily="49" charset="0"/>
              </a:rPr>
              <a:t>)</a:t>
            </a:r>
            <a:br>
              <a:rPr lang="en-US" altLang="zh-CN" dirty="0">
                <a:latin typeface="Consolas" panose="020B0609020204030204" pitchFamily="49" charset="0"/>
              </a:rPr>
            </a:br>
            <a:r>
              <a:rPr lang="en-US" altLang="zh-CN" dirty="0">
                <a:latin typeface="Consolas" panose="020B0609020204030204" pitchFamily="49" charset="0"/>
              </a:rPr>
              <a:t>    v1 = </a:t>
            </a:r>
            <a:r>
              <a:rPr lang="en-US" altLang="zh-CN" dirty="0" err="1">
                <a:latin typeface="Consolas" panose="020B0609020204030204" pitchFamily="49" charset="0"/>
              </a:rPr>
              <a:t>tf.get_variable</a:t>
            </a:r>
            <a:r>
              <a:rPr lang="en-US" altLang="zh-CN" dirty="0">
                <a:latin typeface="Consolas" panose="020B0609020204030204" pitchFamily="49" charset="0"/>
              </a:rPr>
              <a:t>("v")  # The same as v above.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62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Auto-Differentiation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dirty="0"/>
              <a:t>How can we learn parameters and fit model to data? </a:t>
            </a:r>
          </a:p>
          <a:p>
            <a:pPr lvl="1"/>
            <a:r>
              <a:rPr lang="en-US" altLang="zh-CN" b="1" dirty="0" err="1"/>
              <a:t>tf.train.Optimizer</a:t>
            </a:r>
            <a:r>
              <a:rPr lang="en-US" altLang="zh-CN" dirty="0"/>
              <a:t> creates an optimizer.</a:t>
            </a:r>
          </a:p>
          <a:p>
            <a:pPr lvl="1"/>
            <a:r>
              <a:rPr lang="en-US" altLang="zh-CN" b="1" dirty="0" err="1"/>
              <a:t>tf.train.Optimizer.minimize</a:t>
            </a:r>
            <a:r>
              <a:rPr lang="en-US" altLang="zh-CN" b="1" dirty="0"/>
              <a:t>(loss, </a:t>
            </a:r>
            <a:r>
              <a:rPr lang="en-US" altLang="zh-CN" b="1" dirty="0" err="1"/>
              <a:t>var_list</a:t>
            </a:r>
            <a:r>
              <a:rPr lang="en-US" altLang="zh-CN" b="1" dirty="0"/>
              <a:t>) </a:t>
            </a:r>
            <a:r>
              <a:rPr lang="en-US" altLang="zh-CN" dirty="0"/>
              <a:t>adds optimization operation to computation graph.</a:t>
            </a:r>
          </a:p>
          <a:p>
            <a:endParaRPr lang="en-US" altLang="zh-CN" dirty="0"/>
          </a:p>
          <a:p>
            <a:r>
              <a:rPr lang="en-US" altLang="zh-CN" b="0" dirty="0"/>
              <a:t>Automatic differentiation computes gradients without user input!</a:t>
            </a:r>
            <a:endParaRPr lang="zh-CN" altLang="en-US" b="0" dirty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278657" y="4523221"/>
            <a:ext cx="67581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optimizer = tf.train.AdamOptimizer(0.001)</a:t>
            </a:r>
          </a:p>
          <a:p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grads_and_vars = optimizer.compute_gradients(loss)</a:t>
            </a:r>
          </a:p>
          <a:p>
            <a:r>
              <a:rPr lang="zh-CN" altLang="en-US" dirty="0">
                <a:solidFill>
                  <a:srgbClr val="FF0000"/>
                </a:solidFill>
                <a:latin typeface="Consolas" panose="020B0609020204030204" pitchFamily="49" charset="0"/>
              </a:rPr>
              <a:t>train_op = optimizer.apply_gradients(grads_and_vars)</a:t>
            </a:r>
          </a:p>
        </p:txBody>
      </p:sp>
      <p:cxnSp>
        <p:nvCxnSpPr>
          <p:cNvPr id="5" name="直接箭头连接符 4"/>
          <p:cNvCxnSpPr/>
          <p:nvPr/>
        </p:nvCxnSpPr>
        <p:spPr>
          <a:xfrm>
            <a:off x="4761231" y="2995807"/>
            <a:ext cx="367863" cy="1527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038601" y="5515236"/>
            <a:ext cx="6998208" cy="21544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i="1" dirty="0">
                <a:latin typeface="Arial Unicode MS" panose="020B0604020202020204" pitchFamily="34" charset="-122"/>
                <a:ea typeface="Source Code Pro"/>
              </a:rPr>
              <a:t>capped_grads_and_vars = [(MyCapper(gv[0]), gv[1]) for gv in grads_and_vars]</a:t>
            </a:r>
            <a:r>
              <a:rPr lang="zh-CN" altLang="zh-CN" sz="1200" i="1" dirty="0"/>
              <a:t> </a:t>
            </a:r>
            <a:endParaRPr lang="zh-CN" altLang="zh-CN" sz="3200" i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394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TensorBoard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Graph Visualization</a:t>
            </a:r>
          </a:p>
          <a:p>
            <a:pPr lvl="1"/>
            <a:r>
              <a:rPr lang="en-US" altLang="zh-CN" dirty="0"/>
              <a:t> The graph visualization can help you understand and </a:t>
            </a:r>
            <a:r>
              <a:rPr lang="en-US" altLang="zh-CN" dirty="0">
                <a:solidFill>
                  <a:srgbClr val="FF0000"/>
                </a:solidFill>
              </a:rPr>
              <a:t>debug</a:t>
            </a:r>
            <a:r>
              <a:rPr lang="en-US" altLang="zh-CN" dirty="0"/>
              <a:t> them.</a:t>
            </a:r>
          </a:p>
          <a:p>
            <a:r>
              <a:rPr lang="en-US" altLang="zh-CN" dirty="0"/>
              <a:t>Visualizing Log Data</a:t>
            </a:r>
          </a:p>
          <a:p>
            <a:pPr lvl="1"/>
            <a:r>
              <a:rPr lang="en-US" altLang="zh-CN" dirty="0"/>
              <a:t>Plot quantitative metrics about the execution of your graph</a:t>
            </a:r>
          </a:p>
          <a:p>
            <a:pPr lvl="1"/>
            <a:r>
              <a:rPr lang="en-US" altLang="zh-CN" dirty="0"/>
              <a:t>Show additional data like images that pass through it. 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307" y="4114800"/>
            <a:ext cx="4606348" cy="2503186"/>
          </a:xfrm>
          <a:prstGeom prst="rect">
            <a:avLst/>
          </a:prstGeom>
        </p:spPr>
      </p:pic>
      <p:pic>
        <p:nvPicPr>
          <p:cNvPr id="5" name="Picture 2" descr="Color by stru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4114800"/>
            <a:ext cx="1720115" cy="250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35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0100" y="96560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一个例子串起来：线性回归</a:t>
            </a:r>
            <a:endParaRPr lang="zh-CN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590800" y="1168139"/>
            <a:ext cx="6934200" cy="56323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xs = np.linspace(-</a:t>
            </a:r>
            <a:r>
              <a:rPr lang="zh-CN" altLang="zh-CN" sz="12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3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3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100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ys = np.sin(xs) + np.random.uniform(-</a:t>
            </a:r>
            <a:r>
              <a:rPr lang="zh-CN" altLang="zh-CN" sz="12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0.5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0.5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100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/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graph = tf.Graph()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with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graph.as_default():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input_X = tf.placeholder(tf.float32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name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</a:t>
            </a:r>
            <a:r>
              <a:rPr lang="zh-CN" altLang="zh-CN" sz="12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"input_X"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input_Y = tf.placeholder(tf.float32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name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</a:t>
            </a:r>
            <a:r>
              <a:rPr lang="zh-CN" altLang="zh-CN" sz="12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"input_Y"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W = tf.Variable(tf.random_normal([</a:t>
            </a:r>
            <a:r>
              <a:rPr lang="zh-CN" altLang="zh-CN" sz="12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])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name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</a:t>
            </a:r>
            <a:r>
              <a:rPr lang="zh-CN" altLang="zh-CN" sz="12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'weight'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b = tf.Variable(tf.random_normal([</a:t>
            </a:r>
            <a:r>
              <a:rPr lang="zh-CN" altLang="zh-CN" sz="12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])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name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</a:t>
            </a:r>
            <a:r>
              <a:rPr lang="zh-CN" altLang="zh-CN" sz="12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'bias'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Y_pred = tf.add(tf.multiply(input_X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W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name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</a:t>
            </a:r>
            <a:r>
              <a:rPr lang="zh-CN" altLang="zh-CN" sz="12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"mul"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b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name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</a:t>
            </a:r>
            <a:r>
              <a:rPr lang="zh-CN" altLang="zh-CN" sz="12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"add"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cost = tf.reduce_sum(tf.pow(Y_pred - input_Y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2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)) / (</a:t>
            </a:r>
            <a:r>
              <a:rPr lang="zh-CN" altLang="zh-CN" sz="12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100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- </a:t>
            </a:r>
            <a:r>
              <a:rPr lang="zh-CN" altLang="zh-CN" sz="12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tf.summary.scalar(</a:t>
            </a:r>
            <a:r>
              <a:rPr lang="zh-CN" altLang="zh-CN" sz="12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'cost'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cost)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learning_rate = </a:t>
            </a:r>
            <a:r>
              <a:rPr lang="zh-CN" altLang="zh-CN" sz="12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0.01</a:t>
            </a:r>
            <a:br>
              <a:rPr lang="zh-CN" altLang="zh-CN" sz="12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   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optimizer = tf.train.GradientDescentOptimizer(learning_rate).minimize(cost)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merged = tf.summary.merge_all()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/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n_epochs = </a:t>
            </a:r>
            <a:r>
              <a:rPr lang="zh-CN" altLang="zh-CN" sz="12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50</a:t>
            </a:r>
            <a:br>
              <a:rPr lang="zh-CN" altLang="zh-CN" sz="12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with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tf.Session(</a:t>
            </a:r>
            <a:r>
              <a:rPr lang="zh-CN" altLang="zh-CN" sz="12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graph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=graph) </a:t>
            </a:r>
            <a:r>
              <a:rPr lang="zh-CN" altLang="zh-CN" sz="12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as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sess: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train_writer = tf.summary.FileWriter(</a:t>
            </a:r>
            <a:r>
              <a:rPr lang="zh-CN" altLang="zh-CN" sz="12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'linear/train'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sess.graph)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sess.run(tf.global_variables_initializer())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prev_training_cost = </a:t>
            </a:r>
            <a:r>
              <a:rPr lang="zh-CN" altLang="zh-CN" sz="12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0.0</a:t>
            </a:r>
            <a:br>
              <a:rPr lang="zh-CN" altLang="zh-CN" sz="12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    </a:t>
            </a:r>
            <a:r>
              <a:rPr lang="zh-CN" altLang="zh-CN" sz="12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for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epoch_i </a:t>
            </a:r>
            <a:r>
              <a:rPr lang="zh-CN" altLang="zh-CN" sz="12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in </a:t>
            </a:r>
            <a:r>
              <a:rPr lang="zh-CN" altLang="zh-CN" sz="1200" dirty="0">
                <a:solidFill>
                  <a:srgbClr val="8888C6"/>
                </a:solidFill>
                <a:latin typeface="Arial Unicode MS" panose="020B0604020202020204" pitchFamily="34" charset="-122"/>
                <a:ea typeface="Source Code Pro"/>
              </a:rPr>
              <a:t>range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(n_epochs):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</a:t>
            </a:r>
            <a:r>
              <a:rPr lang="zh-CN" altLang="zh-CN" sz="12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for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(x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y) </a:t>
            </a:r>
            <a:r>
              <a:rPr lang="zh-CN" altLang="zh-CN" sz="12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in </a:t>
            </a:r>
            <a:r>
              <a:rPr lang="zh-CN" altLang="zh-CN" sz="1200" dirty="0">
                <a:solidFill>
                  <a:srgbClr val="8888C6"/>
                </a:solidFill>
                <a:latin typeface="Arial Unicode MS" panose="020B0604020202020204" pitchFamily="34" charset="-122"/>
                <a:ea typeface="Source Code Pro"/>
              </a:rPr>
              <a:t>zip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(xs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ys):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    sess.run(optimizer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feed_dict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={input_X: x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input_Y: y})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summary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training_cost = sess.run([merged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cost]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feed_dict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={input_X: xs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input_Y: ys})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train_writer.add_summary(summary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epoch_i)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</a:t>
            </a:r>
            <a:r>
              <a:rPr lang="zh-CN" altLang="zh-CN" sz="12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print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(training_cost)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</a:t>
            </a:r>
            <a:r>
              <a:rPr lang="zh-CN" altLang="zh-CN" sz="12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if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np.abs(prev_training_cost - training_cost) &lt; </a:t>
            </a:r>
            <a:r>
              <a:rPr lang="zh-CN" altLang="zh-CN" sz="12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0.000001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: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    </a:t>
            </a:r>
            <a:r>
              <a:rPr lang="zh-CN" altLang="zh-CN" sz="12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break</a:t>
            </a:r>
            <a:br>
              <a:rPr lang="zh-CN" altLang="zh-CN" sz="12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       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prev_training_cost = training_cost</a:t>
            </a:r>
            <a:endParaRPr lang="zh-CN" altLang="zh-CN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00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演示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232180"/>
            <a:ext cx="8458200" cy="33528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 smtClean="0"/>
              <a:t>IPython</a:t>
            </a:r>
            <a:r>
              <a:rPr lang="zh-CN" altLang="en-US" dirty="0" smtClean="0"/>
              <a:t>演示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err="1" smtClean="0"/>
              <a:t>ipython</a:t>
            </a:r>
            <a:r>
              <a:rPr lang="en-US" altLang="zh-CN" dirty="0" smtClean="0"/>
              <a:t> notebook (</a:t>
            </a:r>
            <a:r>
              <a:rPr lang="en-US" altLang="zh-CN" dirty="0" err="1" smtClean="0"/>
              <a:t>jupyter</a:t>
            </a:r>
            <a:r>
              <a:rPr lang="en-US" altLang="zh-CN" dirty="0" smtClean="0"/>
              <a:t> notebook)</a:t>
            </a:r>
            <a:endParaRPr lang="en-US" altLang="zh-CN" b="0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err="1" smtClean="0"/>
              <a:t>TensorBoard</a:t>
            </a:r>
            <a:r>
              <a:rPr lang="zh-CN" altLang="en-US" dirty="0"/>
              <a:t>展示</a:t>
            </a:r>
            <a:endParaRPr lang="en-US" altLang="zh-CN" b="0" dirty="0"/>
          </a:p>
          <a:p>
            <a:pPr lvl="1">
              <a:lnSpc>
                <a:spcPct val="150000"/>
              </a:lnSpc>
            </a:pPr>
            <a:r>
              <a:rPr lang="en-US" altLang="zh-CN" b="0" dirty="0" err="1" smtClean="0"/>
              <a:t>tensorboard</a:t>
            </a:r>
            <a:r>
              <a:rPr lang="en-US" altLang="zh-CN" b="0" dirty="0" smtClean="0"/>
              <a:t> </a:t>
            </a:r>
            <a:r>
              <a:rPr lang="en-US" altLang="zh-CN" b="0" dirty="0"/>
              <a:t>--</a:t>
            </a:r>
            <a:r>
              <a:rPr lang="en-US" altLang="zh-CN" b="0" dirty="0" err="1" smtClean="0"/>
              <a:t>logdir</a:t>
            </a:r>
            <a:r>
              <a:rPr lang="en-US" altLang="zh-CN" b="0" dirty="0" smtClean="0"/>
              <a:t>=linear/train</a:t>
            </a:r>
          </a:p>
          <a:p>
            <a:pPr lvl="1">
              <a:lnSpc>
                <a:spcPct val="150000"/>
              </a:lnSpc>
            </a:pPr>
            <a:r>
              <a:rPr lang="en-US" altLang="zh-CN" b="0" dirty="0" smtClean="0"/>
              <a:t>127.0.0.1:6006</a:t>
            </a:r>
            <a:r>
              <a:rPr lang="en-US" altLang="zh-CN" b="0" dirty="0"/>
              <a:t>/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09629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 </a:t>
            </a:r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8323385" cy="449204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序列标注</a:t>
            </a:r>
            <a:r>
              <a:rPr lang="zh-CN" altLang="en-US" dirty="0"/>
              <a:t>模型 </a:t>
            </a:r>
            <a:r>
              <a:rPr lang="zh-CN" altLang="en-US" dirty="0" smtClean="0"/>
              <a:t>              （</a:t>
            </a:r>
            <a:r>
              <a:rPr lang="en-US" altLang="zh-CN" dirty="0" smtClean="0"/>
              <a:t>30</a:t>
            </a:r>
            <a:r>
              <a:rPr lang="zh-CN" altLang="en-US" dirty="0"/>
              <a:t>分钟）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CRF, CRF</a:t>
            </a:r>
            <a:r>
              <a:rPr lang="zh-CN" altLang="en-US" dirty="0"/>
              <a:t>工具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 smtClean="0"/>
              <a:t>TensorFlow</a:t>
            </a:r>
            <a:r>
              <a:rPr lang="zh-CN" altLang="en-US" dirty="0" smtClean="0"/>
              <a:t>介绍          （</a:t>
            </a:r>
            <a:r>
              <a:rPr lang="en-US" altLang="zh-CN" dirty="0" smtClean="0"/>
              <a:t>90</a:t>
            </a:r>
            <a:r>
              <a:rPr lang="zh-CN" altLang="en-US" dirty="0"/>
              <a:t>分钟）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solidFill>
                  <a:srgbClr val="FF0000"/>
                </a:solidFill>
              </a:rPr>
              <a:t>TensorFlow</a:t>
            </a:r>
            <a:r>
              <a:rPr lang="zh-CN" altLang="en-US" dirty="0" smtClean="0">
                <a:solidFill>
                  <a:srgbClr val="FF0000"/>
                </a:solidFill>
              </a:rPr>
              <a:t>实践          （</a:t>
            </a:r>
            <a:r>
              <a:rPr lang="en-US" altLang="zh-CN" dirty="0" smtClean="0">
                <a:solidFill>
                  <a:srgbClr val="FF0000"/>
                </a:solidFill>
              </a:rPr>
              <a:t>30</a:t>
            </a:r>
            <a:r>
              <a:rPr lang="zh-CN" altLang="en-US" dirty="0">
                <a:solidFill>
                  <a:srgbClr val="FF0000"/>
                </a:solidFill>
              </a:rPr>
              <a:t>分钟）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Logistics </a:t>
            </a:r>
            <a:r>
              <a:rPr lang="en-US" altLang="zh-CN" dirty="0"/>
              <a:t>Regression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err="1" smtClean="0"/>
              <a:t>TensorFlow</a:t>
            </a:r>
            <a:r>
              <a:rPr lang="zh-CN" altLang="en-US" dirty="0" smtClean="0"/>
              <a:t>实践          （</a:t>
            </a:r>
            <a:r>
              <a:rPr lang="en-US" altLang="zh-CN" dirty="0" smtClean="0"/>
              <a:t>30</a:t>
            </a:r>
            <a:r>
              <a:rPr lang="zh-CN" altLang="en-US" dirty="0"/>
              <a:t>分钟</a:t>
            </a:r>
            <a:r>
              <a:rPr lang="zh-CN" altLang="en-US" dirty="0" smtClean="0"/>
              <a:t>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多层前馈</a:t>
            </a:r>
            <a:r>
              <a:rPr lang="zh-CN" altLang="en-US" dirty="0" smtClean="0"/>
              <a:t>网络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6301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经典例子：</a:t>
            </a:r>
            <a:r>
              <a:rPr lang="en-US" altLang="zh-CN" dirty="0" err="1"/>
              <a:t>m</a:t>
            </a:r>
            <a:r>
              <a:rPr lang="en-US" altLang="zh-CN" dirty="0" err="1" smtClean="0"/>
              <a:t>nist</a:t>
            </a:r>
            <a:r>
              <a:rPr lang="zh-CN" altLang="en-US" dirty="0" smtClean="0"/>
              <a:t>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09082"/>
            <a:ext cx="8458200" cy="4114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0" dirty="0"/>
              <a:t>MNIST</a:t>
            </a:r>
            <a:r>
              <a:rPr lang="zh-CN" altLang="en-US" b="0" dirty="0"/>
              <a:t>的历史 </a:t>
            </a:r>
            <a:r>
              <a:rPr lang="en-US" altLang="zh-CN" b="0" dirty="0"/>
              <a:t>-</a:t>
            </a:r>
            <a:r>
              <a:rPr lang="zh-CN" altLang="en-US" b="0" dirty="0"/>
              <a:t> </a:t>
            </a:r>
            <a:r>
              <a:rPr lang="en-US" altLang="zh-CN" b="0" dirty="0"/>
              <a:t>1998</a:t>
            </a:r>
            <a:r>
              <a:rPr lang="zh-CN" altLang="en-US" b="0" dirty="0"/>
              <a:t>年至今</a:t>
            </a:r>
            <a:endParaRPr lang="en-US" altLang="zh-CN" b="0" dirty="0"/>
          </a:p>
          <a:p>
            <a:pPr>
              <a:lnSpc>
                <a:spcPct val="150000"/>
              </a:lnSpc>
            </a:pPr>
            <a:r>
              <a:rPr lang="en-US" altLang="zh-CN" b="0" dirty="0"/>
              <a:t>6</a:t>
            </a:r>
            <a:r>
              <a:rPr lang="zh-CN" altLang="en-US" b="0" dirty="0"/>
              <a:t>万个训练样本，</a:t>
            </a:r>
            <a:r>
              <a:rPr lang="en-US" altLang="zh-CN" b="0" dirty="0"/>
              <a:t>1</a:t>
            </a:r>
            <a:r>
              <a:rPr lang="zh-CN" altLang="en-US" b="0" dirty="0"/>
              <a:t>万个测试样本</a:t>
            </a:r>
            <a:endParaRPr lang="en-US" altLang="zh-CN" b="0" dirty="0"/>
          </a:p>
          <a:p>
            <a:pPr>
              <a:lnSpc>
                <a:spcPct val="150000"/>
              </a:lnSpc>
            </a:pPr>
            <a:r>
              <a:rPr lang="zh-CN" altLang="en-US" b="0" dirty="0"/>
              <a:t>贡献者：</a:t>
            </a:r>
            <a:r>
              <a:rPr lang="en-US" altLang="zh-CN" b="0" dirty="0">
                <a:hlinkClick r:id="rId2"/>
              </a:rPr>
              <a:t>Yann </a:t>
            </a:r>
            <a:r>
              <a:rPr lang="en-US" altLang="zh-CN" b="0" dirty="0" err="1">
                <a:hlinkClick r:id="rId2"/>
              </a:rPr>
              <a:t>LeCun</a:t>
            </a:r>
            <a:r>
              <a:rPr lang="zh-CN" altLang="en-US" b="0" dirty="0"/>
              <a:t>等人</a:t>
            </a:r>
            <a:endParaRPr lang="en-US" altLang="zh-CN" b="0" dirty="0"/>
          </a:p>
          <a:p>
            <a:pPr>
              <a:lnSpc>
                <a:spcPct val="150000"/>
              </a:lnSpc>
            </a:pPr>
            <a:r>
              <a:rPr lang="zh-CN" altLang="en-US" b="0" dirty="0"/>
              <a:t>意义</a:t>
            </a:r>
            <a:endParaRPr lang="en-US" altLang="zh-CN" b="0" dirty="0"/>
          </a:p>
          <a:p>
            <a:pPr>
              <a:lnSpc>
                <a:spcPct val="150000"/>
              </a:lnSpc>
            </a:pPr>
            <a:r>
              <a:rPr lang="zh-CN" altLang="en-US" b="0" dirty="0"/>
              <a:t>链接：</a:t>
            </a:r>
            <a:r>
              <a:rPr lang="en-US" altLang="zh-CN" b="0" dirty="0"/>
              <a:t> </a:t>
            </a:r>
            <a:r>
              <a:rPr lang="en-US" altLang="zh-CN" b="0" dirty="0">
                <a:hlinkClick r:id="rId3"/>
              </a:rPr>
              <a:t>http://yann.lecun.com/exdb/mnist/</a:t>
            </a:r>
            <a:endParaRPr lang="en-US" altLang="zh-CN" b="0" dirty="0"/>
          </a:p>
          <a:p>
            <a:pPr>
              <a:lnSpc>
                <a:spcPct val="150000"/>
              </a:lnSpc>
            </a:pPr>
            <a:r>
              <a:rPr lang="zh-CN" altLang="en-US" b="0" dirty="0"/>
              <a:t>演化：</a:t>
            </a:r>
            <a:r>
              <a:rPr lang="en-US" altLang="zh-CN" b="0" dirty="0"/>
              <a:t>MNIST</a:t>
            </a:r>
            <a:r>
              <a:rPr lang="zh-CN" altLang="en-US" b="0" dirty="0"/>
              <a:t> </a:t>
            </a:r>
            <a:r>
              <a:rPr lang="en-US" altLang="zh-CN" b="0" dirty="0"/>
              <a:t>–</a:t>
            </a:r>
            <a:r>
              <a:rPr lang="zh-CN" altLang="en-US" b="0" dirty="0"/>
              <a:t> </a:t>
            </a:r>
            <a:r>
              <a:rPr lang="en-US" altLang="zh-CN" b="0" dirty="0"/>
              <a:t>CIFAR</a:t>
            </a:r>
            <a:r>
              <a:rPr lang="zh-CN" altLang="en-US" b="0" dirty="0"/>
              <a:t> </a:t>
            </a:r>
            <a:r>
              <a:rPr lang="en-US" altLang="zh-CN" b="0" dirty="0"/>
              <a:t>–</a:t>
            </a:r>
            <a:r>
              <a:rPr lang="zh-CN" altLang="en-US" b="0" dirty="0"/>
              <a:t> </a:t>
            </a:r>
            <a:r>
              <a:rPr lang="en-US" altLang="zh-CN" b="0" dirty="0"/>
              <a:t>ImageNet</a:t>
            </a:r>
          </a:p>
          <a:p>
            <a:pPr>
              <a:lnSpc>
                <a:spcPct val="150000"/>
              </a:lnSpc>
            </a:pPr>
            <a:endParaRPr lang="zh-CN" altLang="en-US" b="0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589" y="5235351"/>
            <a:ext cx="2572519" cy="6431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534" y="1985640"/>
            <a:ext cx="4583696" cy="215197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6830" y="4432563"/>
            <a:ext cx="15494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24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条件</a:t>
            </a:r>
            <a:r>
              <a:rPr kumimoji="1" lang="zh-CN" altLang="en-US" dirty="0" smtClean="0"/>
              <a:t>随机场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/>
              <a:t>Conditional Random Fields(CRF)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506" y="1789595"/>
            <a:ext cx="8824510" cy="442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50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Implements logistic regression in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10 </a:t>
            </a:r>
            <a:r>
              <a:rPr lang="en-US" altLang="zh-CN" dirty="0"/>
              <a:t>minutes</a:t>
            </a:r>
            <a:endParaRPr lang="zh-CN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35337" y="1761019"/>
            <a:ext cx="6069290" cy="489364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3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import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tensorflow </a:t>
            </a:r>
            <a:r>
              <a:rPr lang="zh-CN" altLang="zh-CN" sz="13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as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tf</a:t>
            </a:r>
            <a:b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300" dirty="0">
                <a:solidFill>
                  <a:srgbClr val="808080"/>
                </a:solidFill>
                <a:latin typeface="Arial Unicode MS" panose="020B0604020202020204" pitchFamily="34" charset="-122"/>
                <a:ea typeface="Source Code Pro"/>
              </a:rPr>
              <a:t>#</a:t>
            </a:r>
            <a:r>
              <a:rPr lang="zh-CN" altLang="zh-CN" sz="13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使用标准</a:t>
            </a:r>
            <a:r>
              <a:rPr lang="zh-CN" altLang="zh-CN" sz="1300" dirty="0">
                <a:solidFill>
                  <a:srgbClr val="808080"/>
                </a:solidFill>
                <a:latin typeface="Arial Unicode MS" panose="020B0604020202020204" pitchFamily="34" charset="-122"/>
                <a:ea typeface="Source Code Pro"/>
              </a:rPr>
              <a:t>MINST</a:t>
            </a:r>
            <a:r>
              <a:rPr lang="zh-CN" altLang="zh-CN" sz="13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</a:t>
            </a:r>
            <a:br>
              <a:rPr lang="zh-CN" altLang="zh-CN" sz="13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3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from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tensorflow.examples.tutorials.mnist </a:t>
            </a:r>
            <a:r>
              <a:rPr lang="zh-CN" altLang="zh-CN" sz="13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import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input_data</a:t>
            </a:r>
            <a:b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mnist = input_data.read_data_sets(</a:t>
            </a:r>
            <a:r>
              <a:rPr lang="zh-CN" altLang="zh-CN" sz="13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"/tmp/data/"</a:t>
            </a:r>
            <a:r>
              <a:rPr lang="zh-CN" altLang="zh-CN" sz="13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3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one_hot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</a:t>
            </a:r>
            <a:r>
              <a:rPr lang="zh-CN" altLang="zh-CN" sz="1300" dirty="0">
                <a:solidFill>
                  <a:srgbClr val="8888C6"/>
                </a:solidFill>
                <a:latin typeface="Arial Unicode MS" panose="020B0604020202020204" pitchFamily="34" charset="-122"/>
                <a:ea typeface="Source Code Pro"/>
              </a:rPr>
              <a:t>True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b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/>
            </a:r>
            <a:b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300" dirty="0">
                <a:solidFill>
                  <a:srgbClr val="808080"/>
                </a:solidFill>
                <a:latin typeface="Arial Unicode MS" panose="020B0604020202020204" pitchFamily="34" charset="-122"/>
                <a:ea typeface="Source Code Pro"/>
              </a:rPr>
              <a:t>#</a:t>
            </a:r>
            <a:r>
              <a:rPr lang="zh-CN" altLang="zh-CN" sz="13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参数</a:t>
            </a:r>
            <a:br>
              <a:rPr lang="zh-CN" altLang="zh-CN" sz="13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learning_rate = </a:t>
            </a:r>
            <a:r>
              <a:rPr lang="zh-CN" altLang="zh-CN" sz="13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0.01</a:t>
            </a:r>
            <a:br>
              <a:rPr lang="zh-CN" altLang="zh-CN" sz="13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training_epochs = </a:t>
            </a:r>
            <a:r>
              <a:rPr lang="zh-CN" altLang="zh-CN" sz="13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20</a:t>
            </a:r>
            <a:br>
              <a:rPr lang="zh-CN" altLang="zh-CN" sz="13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batch_size = </a:t>
            </a:r>
            <a:r>
              <a:rPr lang="zh-CN" altLang="zh-CN" sz="13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120</a:t>
            </a:r>
            <a:br>
              <a:rPr lang="zh-CN" altLang="zh-CN" sz="13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3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/>
            </a:r>
            <a:br>
              <a:rPr lang="zh-CN" altLang="zh-CN" sz="13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3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with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tf.Graph().as_default():</a:t>
            </a:r>
            <a:b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</a:t>
            </a:r>
            <a:r>
              <a:rPr lang="zh-CN" altLang="zh-CN" sz="1300" dirty="0">
                <a:solidFill>
                  <a:srgbClr val="808080"/>
                </a:solidFill>
                <a:latin typeface="Arial Unicode MS" panose="020B0604020202020204" pitchFamily="34" charset="-122"/>
                <a:ea typeface="Source Code Pro"/>
              </a:rPr>
              <a:t># </a:t>
            </a:r>
            <a:r>
              <a:rPr lang="zh-CN" altLang="zh-CN" sz="13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输入数据</a:t>
            </a:r>
            <a:br>
              <a:rPr lang="zh-CN" altLang="zh-CN" sz="13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3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x_data = tf.placeholder(tf.float32</a:t>
            </a:r>
            <a:r>
              <a:rPr lang="zh-CN" altLang="zh-CN" sz="13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[</a:t>
            </a:r>
            <a:r>
              <a:rPr lang="zh-CN" altLang="zh-CN" sz="1300" dirty="0">
                <a:solidFill>
                  <a:srgbClr val="8888C6"/>
                </a:solidFill>
                <a:latin typeface="Arial Unicode MS" panose="020B0604020202020204" pitchFamily="34" charset="-122"/>
                <a:ea typeface="Source Code Pro"/>
              </a:rPr>
              <a:t>None</a:t>
            </a:r>
            <a:r>
              <a:rPr lang="zh-CN" altLang="zh-CN" sz="13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3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784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])</a:t>
            </a:r>
            <a:b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y_data = tf.placeholder(tf.float32</a:t>
            </a:r>
            <a:r>
              <a:rPr lang="zh-CN" altLang="zh-CN" sz="13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[</a:t>
            </a:r>
            <a:r>
              <a:rPr lang="zh-CN" altLang="zh-CN" sz="1300" dirty="0">
                <a:solidFill>
                  <a:srgbClr val="8888C6"/>
                </a:solidFill>
                <a:latin typeface="Arial Unicode MS" panose="020B0604020202020204" pitchFamily="34" charset="-122"/>
                <a:ea typeface="Source Code Pro"/>
              </a:rPr>
              <a:t>None</a:t>
            </a:r>
            <a:r>
              <a:rPr lang="zh-CN" altLang="zh-CN" sz="13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3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10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])</a:t>
            </a:r>
            <a:b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</a:t>
            </a:r>
            <a:r>
              <a:rPr lang="zh-CN" altLang="zh-CN" sz="1300" dirty="0">
                <a:solidFill>
                  <a:srgbClr val="808080"/>
                </a:solidFill>
                <a:latin typeface="Arial Unicode MS" panose="020B0604020202020204" pitchFamily="34" charset="-122"/>
                <a:ea typeface="Source Code Pro"/>
              </a:rPr>
              <a:t># </a:t>
            </a:r>
            <a:r>
              <a:rPr lang="zh-CN" altLang="zh-CN" sz="13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模型参数</a:t>
            </a:r>
            <a:br>
              <a:rPr lang="zh-CN" altLang="zh-CN" sz="13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3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W = tf.Variable(tf.truncated_normal([</a:t>
            </a:r>
            <a:r>
              <a:rPr lang="zh-CN" altLang="zh-CN" sz="13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784</a:t>
            </a:r>
            <a:r>
              <a:rPr lang="zh-CN" altLang="zh-CN" sz="13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</a:t>
            </a:r>
            <a:r>
              <a:rPr lang="zh-CN" altLang="zh-CN" sz="13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10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]</a:t>
            </a:r>
            <a:r>
              <a:rPr lang="zh-CN" altLang="zh-CN" sz="13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3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stddev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</a:t>
            </a:r>
            <a:r>
              <a:rPr lang="zh-CN" altLang="zh-CN" sz="13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0.1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r>
              <a:rPr lang="zh-CN" altLang="zh-CN" sz="13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3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name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</a:t>
            </a:r>
            <a:r>
              <a:rPr lang="zh-CN" altLang="zh-CN" sz="13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"W"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b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b = tf.Variable(tf.constant(</a:t>
            </a:r>
            <a:r>
              <a:rPr lang="zh-CN" altLang="zh-CN" sz="13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0.1</a:t>
            </a:r>
            <a:r>
              <a:rPr lang="zh-CN" altLang="zh-CN" sz="13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3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shape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=[</a:t>
            </a:r>
            <a:r>
              <a:rPr lang="zh-CN" altLang="zh-CN" sz="13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10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])</a:t>
            </a:r>
            <a:r>
              <a:rPr lang="zh-CN" altLang="zh-CN" sz="13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3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name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</a:t>
            </a:r>
            <a:r>
              <a:rPr lang="zh-CN" altLang="zh-CN" sz="13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"b"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b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</a:t>
            </a:r>
            <a:r>
              <a:rPr lang="zh-CN" altLang="zh-CN" sz="1300" dirty="0">
                <a:solidFill>
                  <a:srgbClr val="808080"/>
                </a:solidFill>
                <a:latin typeface="Arial Unicode MS" panose="020B0604020202020204" pitchFamily="34" charset="-122"/>
                <a:ea typeface="Source Code Pro"/>
              </a:rPr>
              <a:t># </a:t>
            </a:r>
            <a:r>
              <a:rPr lang="zh-CN" altLang="zh-CN" sz="13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构造模型</a:t>
            </a:r>
            <a:br>
              <a:rPr lang="zh-CN" altLang="zh-CN" sz="13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3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y_pred = tf.nn.softmax(tf.matmul(x_data</a:t>
            </a:r>
            <a:r>
              <a:rPr lang="zh-CN" altLang="zh-CN" sz="13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W) + b)</a:t>
            </a:r>
            <a:b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</a:t>
            </a:r>
            <a:r>
              <a:rPr lang="zh-CN" altLang="zh-CN" sz="1300" dirty="0">
                <a:solidFill>
                  <a:srgbClr val="808080"/>
                </a:solidFill>
                <a:latin typeface="Arial Unicode MS" panose="020B0604020202020204" pitchFamily="34" charset="-122"/>
                <a:ea typeface="Source Code Pro"/>
              </a:rPr>
              <a:t># </a:t>
            </a:r>
            <a:r>
              <a:rPr lang="zh-CN" altLang="zh-CN" sz="13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损失函数</a:t>
            </a:r>
            <a:br>
              <a:rPr lang="zh-CN" altLang="zh-CN" sz="13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3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cost = tf.reduce_mean(-tf.reduce_sum(y_data*tf.log(y_pred)</a:t>
            </a:r>
            <a:r>
              <a:rPr lang="zh-CN" altLang="zh-CN" sz="13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endParaRPr lang="en-US" altLang="zh-CN" sz="1300" dirty="0">
              <a:solidFill>
                <a:srgbClr val="CC7832"/>
              </a:solidFill>
              <a:latin typeface="Arial Unicode MS" panose="020B0604020202020204" pitchFamily="34" charset="-122"/>
              <a:ea typeface="Source Code Pr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3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	</a:t>
            </a:r>
            <a:r>
              <a:rPr lang="zh-CN" altLang="zh-CN" sz="13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reduction_indices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</a:t>
            </a:r>
            <a:r>
              <a:rPr lang="zh-CN" altLang="zh-CN" sz="13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))</a:t>
            </a:r>
            <a:b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</a:t>
            </a:r>
            <a:r>
              <a:rPr lang="zh-CN" altLang="zh-CN" sz="1300" dirty="0">
                <a:solidFill>
                  <a:srgbClr val="808080"/>
                </a:solidFill>
                <a:latin typeface="Arial Unicode MS" panose="020B0604020202020204" pitchFamily="34" charset="-122"/>
                <a:ea typeface="Source Code Pro"/>
              </a:rPr>
              <a:t># </a:t>
            </a:r>
            <a:r>
              <a:rPr lang="zh-CN" altLang="zh-CN" sz="13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优化</a:t>
            </a:r>
            <a:br>
              <a:rPr lang="zh-CN" altLang="zh-CN" sz="13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3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optimizer = tf.train.GradientDescentOptimizer(learning_rate).minimize(cost)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310814" y="2008458"/>
            <a:ext cx="5791200" cy="40934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3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with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tf.Session() </a:t>
            </a:r>
            <a:r>
              <a:rPr lang="zh-CN" altLang="zh-CN" sz="13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as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sess:</a:t>
            </a:r>
            <a:b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init = tf.initialize_all_variables()</a:t>
            </a:r>
            <a:b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sess.run(init)</a:t>
            </a:r>
            <a:b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</a:t>
            </a:r>
            <a:r>
              <a:rPr lang="zh-CN" altLang="zh-CN" sz="1300" dirty="0">
                <a:solidFill>
                  <a:srgbClr val="808080"/>
                </a:solidFill>
                <a:latin typeface="Arial Unicode MS" panose="020B0604020202020204" pitchFamily="34" charset="-122"/>
                <a:ea typeface="Source Code Pro"/>
              </a:rPr>
              <a:t># </a:t>
            </a:r>
            <a:r>
              <a:rPr lang="zh-CN" altLang="zh-CN" sz="13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开始执行程序，每次选择</a:t>
            </a:r>
            <a:r>
              <a:rPr lang="zh-CN" altLang="zh-CN" sz="1300" dirty="0">
                <a:solidFill>
                  <a:srgbClr val="808080"/>
                </a:solidFill>
                <a:latin typeface="Arial Unicode MS" panose="020B0604020202020204" pitchFamily="34" charset="-122"/>
                <a:ea typeface="Source Code Pro"/>
              </a:rPr>
              <a:t>batch</a:t>
            </a:r>
            <a:r>
              <a:rPr lang="zh-CN" altLang="zh-CN" sz="13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的样本</a:t>
            </a:r>
            <a:br>
              <a:rPr lang="zh-CN" altLang="zh-CN" sz="13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3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zh-CN" sz="13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for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epoch </a:t>
            </a:r>
            <a:r>
              <a:rPr lang="zh-CN" altLang="zh-CN" sz="13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in </a:t>
            </a:r>
            <a:r>
              <a:rPr lang="zh-CN" altLang="zh-CN" sz="1300" dirty="0">
                <a:solidFill>
                  <a:srgbClr val="8888C6"/>
                </a:solidFill>
                <a:latin typeface="Arial Unicode MS" panose="020B0604020202020204" pitchFamily="34" charset="-122"/>
                <a:ea typeface="Source Code Pro"/>
              </a:rPr>
              <a:t>range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(training_epochs):</a:t>
            </a:r>
            <a:b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</a:t>
            </a:r>
            <a:r>
              <a:rPr lang="en-US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avg_cost = </a:t>
            </a:r>
            <a:r>
              <a:rPr lang="zh-CN" altLang="zh-CN" sz="13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0.0</a:t>
            </a:r>
            <a:br>
              <a:rPr lang="zh-CN" altLang="zh-CN" sz="13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3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        </a:t>
            </a:r>
            <a:r>
              <a:rPr lang="en-US" altLang="zh-CN" sz="13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 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total_batch = </a:t>
            </a:r>
            <a:r>
              <a:rPr lang="zh-CN" altLang="zh-CN" sz="1300" dirty="0">
                <a:solidFill>
                  <a:srgbClr val="8888C6"/>
                </a:solidFill>
                <a:latin typeface="Arial Unicode MS" panose="020B0604020202020204" pitchFamily="34" charset="-122"/>
                <a:ea typeface="Source Code Pro"/>
              </a:rPr>
              <a:t>int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(mnist.train.num_examples/batch_size)</a:t>
            </a:r>
            <a:b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</a:t>
            </a:r>
            <a:r>
              <a:rPr lang="en-US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</a:t>
            </a:r>
            <a:r>
              <a:rPr lang="zh-CN" altLang="zh-CN" sz="13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for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i </a:t>
            </a:r>
            <a:r>
              <a:rPr lang="zh-CN" altLang="zh-CN" sz="13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in </a:t>
            </a:r>
            <a:r>
              <a:rPr lang="zh-CN" altLang="zh-CN" sz="1300" dirty="0">
                <a:solidFill>
                  <a:srgbClr val="8888C6"/>
                </a:solidFill>
                <a:latin typeface="Arial Unicode MS" panose="020B0604020202020204" pitchFamily="34" charset="-122"/>
                <a:ea typeface="Source Code Pro"/>
              </a:rPr>
              <a:t>range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(total_batch):</a:t>
            </a:r>
            <a:b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    </a:t>
            </a:r>
            <a:r>
              <a:rPr lang="en-US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batch_xs</a:t>
            </a:r>
            <a:r>
              <a:rPr lang="zh-CN" altLang="zh-CN" sz="13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batch_ys = mnist.train.next_batch(batch_size)</a:t>
            </a:r>
            <a:b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    </a:t>
            </a:r>
            <a:r>
              <a:rPr lang="en-US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_</a:t>
            </a:r>
            <a:r>
              <a:rPr lang="zh-CN" altLang="zh-CN" sz="13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c = sess.run([optimizer</a:t>
            </a:r>
            <a:r>
              <a:rPr lang="zh-CN" altLang="zh-CN" sz="13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cost]</a:t>
            </a:r>
            <a:r>
              <a:rPr lang="zh-CN" altLang="zh-CN" sz="13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3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feed_dict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={x_data: batch_xs</a:t>
            </a:r>
            <a:r>
              <a:rPr lang="zh-CN" altLang="zh-CN" sz="13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</a:t>
            </a:r>
            <a:br>
              <a:rPr lang="zh-CN" altLang="zh-CN" sz="13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3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                                                         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y_data: batch_ys})</a:t>
            </a:r>
            <a:b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    </a:t>
            </a:r>
            <a:r>
              <a:rPr lang="en-US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avg_cost += c / total_batch</a:t>
            </a:r>
            <a:b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</a:t>
            </a:r>
            <a:r>
              <a:rPr lang="en-US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</a:t>
            </a:r>
            <a:r>
              <a:rPr lang="zh-CN" altLang="zh-CN" sz="13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if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(epoch + </a:t>
            </a:r>
            <a:r>
              <a:rPr lang="zh-CN" altLang="zh-CN" sz="13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 % </a:t>
            </a:r>
            <a:r>
              <a:rPr lang="zh-CN" altLang="zh-CN" sz="13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10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== </a:t>
            </a:r>
            <a:r>
              <a:rPr lang="zh-CN" altLang="zh-CN" sz="13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0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:</a:t>
            </a:r>
            <a:b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    </a:t>
            </a:r>
            <a:r>
              <a:rPr lang="en-US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</a:t>
            </a:r>
            <a:r>
              <a:rPr lang="zh-CN" altLang="zh-CN" sz="13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print </a:t>
            </a:r>
            <a:r>
              <a:rPr lang="zh-CN" altLang="zh-CN" sz="13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"Epoch:"</a:t>
            </a:r>
            <a:r>
              <a:rPr lang="zh-CN" altLang="zh-CN" sz="13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3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'%04d'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% (epoch+</a:t>
            </a:r>
            <a:r>
              <a:rPr lang="zh-CN" altLang="zh-CN" sz="13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r>
              <a:rPr lang="zh-CN" altLang="zh-CN" sz="13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3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"cost="</a:t>
            </a:r>
            <a:r>
              <a:rPr lang="zh-CN" altLang="zh-CN" sz="13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3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"{:.9f}"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.format(avg_cost)               </a:t>
            </a:r>
            <a:b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/>
            </a:r>
            <a:b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</a:t>
            </a:r>
            <a:r>
              <a:rPr lang="zh-CN" altLang="zh-CN" sz="1300" dirty="0">
                <a:solidFill>
                  <a:srgbClr val="808080"/>
                </a:solidFill>
                <a:latin typeface="Arial Unicode MS" panose="020B0604020202020204" pitchFamily="34" charset="-122"/>
                <a:ea typeface="Source Code Pro"/>
              </a:rPr>
              <a:t># </a:t>
            </a:r>
            <a:r>
              <a:rPr lang="zh-CN" altLang="zh-CN" sz="13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模型测试</a:t>
            </a:r>
            <a:br>
              <a:rPr lang="zh-CN" altLang="zh-CN" sz="13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3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correct_prediction = tf.equal(tf.argmax(y_pred</a:t>
            </a:r>
            <a:r>
              <a:rPr lang="zh-CN" altLang="zh-CN" sz="13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3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r>
              <a:rPr lang="zh-CN" altLang="zh-CN" sz="13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tf.argmax(y_data</a:t>
            </a:r>
            <a:r>
              <a:rPr lang="zh-CN" altLang="zh-CN" sz="13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3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))</a:t>
            </a:r>
            <a:b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accuracy = tf.reduce_mean(tf.cast(correct_prediction</a:t>
            </a:r>
            <a:r>
              <a:rPr lang="zh-CN" altLang="zh-CN" sz="13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tf.float32))</a:t>
            </a:r>
            <a:b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</a:t>
            </a:r>
            <a:r>
              <a:rPr lang="zh-CN" altLang="zh-CN" sz="13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print </a:t>
            </a:r>
            <a:r>
              <a:rPr lang="zh-CN" altLang="zh-CN" sz="13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"Accuracy:"</a:t>
            </a:r>
            <a:r>
              <a:rPr lang="zh-CN" altLang="zh-CN" sz="13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accuracy.eval(</a:t>
            </a:r>
            <a:b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{x_data: mnist.test.images</a:t>
            </a:r>
            <a:r>
              <a:rPr lang="zh-CN" altLang="zh-CN" sz="13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3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y_data: mnist.test.labels})</a:t>
            </a:r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4290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演示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2385646"/>
            <a:ext cx="10268883" cy="33528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 smtClean="0"/>
              <a:t>IPython</a:t>
            </a:r>
            <a:r>
              <a:rPr lang="zh-CN" altLang="en-US" dirty="0" smtClean="0"/>
              <a:t>演示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err="1" smtClean="0"/>
              <a:t>ipython</a:t>
            </a:r>
            <a:r>
              <a:rPr lang="en-US" altLang="zh-CN" dirty="0" smtClean="0"/>
              <a:t> notebook (</a:t>
            </a:r>
            <a:r>
              <a:rPr lang="en-US" altLang="zh-CN" dirty="0" err="1" smtClean="0"/>
              <a:t>jupyter</a:t>
            </a:r>
            <a:r>
              <a:rPr lang="en-US" altLang="zh-CN" dirty="0" smtClean="0"/>
              <a:t> notebook)</a:t>
            </a:r>
            <a:endParaRPr lang="en-US" altLang="zh-CN" b="0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err="1" smtClean="0"/>
              <a:t>TensorBoard</a:t>
            </a:r>
            <a:r>
              <a:rPr lang="zh-CN" altLang="en-US" dirty="0"/>
              <a:t>展示</a:t>
            </a:r>
            <a:endParaRPr lang="en-US" altLang="zh-CN" b="0" dirty="0"/>
          </a:p>
          <a:p>
            <a:pPr lvl="1">
              <a:lnSpc>
                <a:spcPct val="150000"/>
              </a:lnSpc>
            </a:pPr>
            <a:r>
              <a:rPr lang="en-US" altLang="zh-CN" b="0" dirty="0" err="1" smtClean="0"/>
              <a:t>tensorboard</a:t>
            </a:r>
            <a:r>
              <a:rPr lang="en-US" altLang="zh-CN" b="0" dirty="0" smtClean="0"/>
              <a:t> </a:t>
            </a:r>
            <a:r>
              <a:rPr lang="en-US" altLang="zh-CN" b="0" dirty="0"/>
              <a:t>--</a:t>
            </a:r>
            <a:r>
              <a:rPr lang="en-US" altLang="zh-CN" dirty="0" err="1" smtClean="0"/>
              <a:t>logdir</a:t>
            </a:r>
            <a:r>
              <a:rPr lang="en-US" altLang="zh-CN" dirty="0" smtClean="0"/>
              <a:t>=</a:t>
            </a:r>
            <a:r>
              <a:rPr lang="en-US" altLang="zh-CN" dirty="0" err="1" smtClean="0"/>
              <a:t>mnist_logs</a:t>
            </a:r>
            <a:r>
              <a:rPr lang="en-US" altLang="zh-CN" dirty="0" smtClean="0"/>
              <a:t>/train</a:t>
            </a:r>
            <a:endParaRPr lang="en-US" altLang="zh-CN" b="0" dirty="0" smtClean="0"/>
          </a:p>
          <a:p>
            <a:pPr lvl="1">
              <a:lnSpc>
                <a:spcPct val="150000"/>
              </a:lnSpc>
            </a:pPr>
            <a:r>
              <a:rPr lang="en-US" altLang="zh-CN" b="0" dirty="0" smtClean="0"/>
              <a:t>127.0.0.1:6006</a:t>
            </a:r>
            <a:r>
              <a:rPr lang="en-US" altLang="zh-CN" b="0" dirty="0"/>
              <a:t>/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913158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程序总结</a:t>
            </a:r>
          </a:p>
        </p:txBody>
      </p:sp>
      <p:sp>
        <p:nvSpPr>
          <p:cNvPr id="4" name="内容占位符 2"/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35814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Graph </a:t>
            </a:r>
            <a:r>
              <a:rPr lang="zh-CN" altLang="en-US" dirty="0" smtClean="0">
                <a:solidFill>
                  <a:srgbClr val="FF0000"/>
                </a:solidFill>
              </a:rPr>
              <a:t>定义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定义输入数据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定义模型参数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定义模型运算过程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定义损失函数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定义参数更新</a:t>
            </a:r>
            <a:endParaRPr lang="en-US" altLang="zh-CN" dirty="0" smtClean="0"/>
          </a:p>
        </p:txBody>
      </p:sp>
      <p:sp>
        <p:nvSpPr>
          <p:cNvPr id="5" name="内容占位符 3"/>
          <p:cNvSpPr txBox="1">
            <a:spLocks/>
          </p:cNvSpPr>
          <p:nvPr/>
        </p:nvSpPr>
        <p:spPr>
          <a:xfrm>
            <a:off x="5240214" y="1882520"/>
            <a:ext cx="6653379" cy="4351338"/>
          </a:xfrm>
          <a:prstGeom prst="rect">
            <a:avLst/>
          </a:prstGeom>
        </p:spPr>
        <p:txBody>
          <a:bodyPr/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Monaco"/>
              <a:buChar char="•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kern="0" dirty="0"/>
              <a:t>Session </a:t>
            </a:r>
            <a:r>
              <a:rPr lang="zh-CN" altLang="en-US" kern="0" dirty="0">
                <a:solidFill>
                  <a:srgbClr val="FF0000"/>
                </a:solidFill>
              </a:rPr>
              <a:t>运行</a:t>
            </a:r>
            <a:endParaRPr lang="en-US" altLang="zh-CN" kern="0" dirty="0">
              <a:solidFill>
                <a:srgbClr val="FF0000"/>
              </a:solidFill>
            </a:endParaRPr>
          </a:p>
          <a:p>
            <a:pPr lvl="1"/>
            <a:r>
              <a:rPr lang="zh-CN" altLang="en-US" kern="0" dirty="0"/>
              <a:t>模型训练</a:t>
            </a:r>
            <a:endParaRPr lang="en-US" altLang="zh-CN" kern="0" dirty="0"/>
          </a:p>
          <a:p>
            <a:pPr lvl="2"/>
            <a:r>
              <a:rPr lang="zh-CN" altLang="en-US" kern="0" dirty="0"/>
              <a:t>导入训练数据</a:t>
            </a:r>
            <a:endParaRPr lang="en-US" altLang="zh-CN" kern="0" dirty="0"/>
          </a:p>
          <a:p>
            <a:pPr lvl="2"/>
            <a:r>
              <a:rPr lang="zh-CN" altLang="en-US" kern="0" dirty="0"/>
              <a:t>选取一个</a:t>
            </a:r>
            <a:r>
              <a:rPr lang="en-US" altLang="zh-CN" kern="0" dirty="0"/>
              <a:t>batch</a:t>
            </a:r>
            <a:r>
              <a:rPr lang="zh-CN" altLang="en-US" kern="0" dirty="0"/>
              <a:t>数据加入</a:t>
            </a:r>
            <a:r>
              <a:rPr lang="en-US" altLang="zh-CN" kern="0" dirty="0"/>
              <a:t>feed</a:t>
            </a:r>
            <a:r>
              <a:rPr lang="zh-CN" altLang="en-US" kern="0" dirty="0"/>
              <a:t>词典中</a:t>
            </a:r>
            <a:endParaRPr lang="en-US" altLang="zh-CN" kern="0" dirty="0"/>
          </a:p>
          <a:p>
            <a:pPr lvl="2"/>
            <a:r>
              <a:rPr lang="zh-CN" altLang="en-US" kern="0" dirty="0"/>
              <a:t>执行程序：</a:t>
            </a:r>
            <a:r>
              <a:rPr lang="en-US" altLang="zh-CN" kern="0" dirty="0" err="1"/>
              <a:t>session.run</a:t>
            </a:r>
            <a:r>
              <a:rPr lang="en-US" altLang="zh-CN" kern="0" dirty="0"/>
              <a:t>(update)</a:t>
            </a:r>
          </a:p>
          <a:p>
            <a:pPr lvl="2"/>
            <a:r>
              <a:rPr lang="zh-CN" altLang="en-US" kern="0" dirty="0"/>
              <a:t>保存程序结果</a:t>
            </a:r>
            <a:endParaRPr lang="en-US" altLang="zh-CN" kern="0" dirty="0"/>
          </a:p>
          <a:p>
            <a:pPr lvl="1"/>
            <a:r>
              <a:rPr lang="zh-CN" altLang="en-US" kern="0" dirty="0"/>
              <a:t>模型测试</a:t>
            </a:r>
            <a:endParaRPr lang="en-US" altLang="zh-CN" kern="0" dirty="0"/>
          </a:p>
          <a:p>
            <a:pPr lvl="2"/>
            <a:r>
              <a:rPr lang="zh-CN" altLang="en-US" kern="0" dirty="0"/>
              <a:t>导入训练模型（训练保存的结果）</a:t>
            </a:r>
            <a:endParaRPr lang="en-US" altLang="zh-CN" kern="0" dirty="0"/>
          </a:p>
          <a:p>
            <a:pPr lvl="2"/>
            <a:r>
              <a:rPr lang="zh-CN" altLang="en-US" kern="0" dirty="0"/>
              <a:t>导入测试数据</a:t>
            </a:r>
            <a:endParaRPr lang="en-US" altLang="zh-CN" kern="0" dirty="0"/>
          </a:p>
          <a:p>
            <a:pPr lvl="2"/>
            <a:r>
              <a:rPr lang="zh-CN" altLang="en-US" kern="0" dirty="0"/>
              <a:t>选取一个</a:t>
            </a:r>
            <a:r>
              <a:rPr lang="en-US" altLang="zh-CN" kern="0" dirty="0"/>
              <a:t>batch</a:t>
            </a:r>
            <a:r>
              <a:rPr lang="zh-CN" altLang="en-US" kern="0" dirty="0"/>
              <a:t>数据加入</a:t>
            </a:r>
            <a:r>
              <a:rPr lang="en-US" altLang="zh-CN" kern="0" dirty="0"/>
              <a:t>feed</a:t>
            </a:r>
            <a:r>
              <a:rPr lang="zh-CN" altLang="en-US" kern="0" dirty="0"/>
              <a:t>词典中</a:t>
            </a:r>
            <a:endParaRPr lang="en-US" altLang="zh-CN" kern="0" dirty="0"/>
          </a:p>
          <a:p>
            <a:pPr lvl="2"/>
            <a:r>
              <a:rPr lang="zh-CN" altLang="en-US" kern="0" dirty="0"/>
              <a:t>执行程序：</a:t>
            </a:r>
            <a:r>
              <a:rPr lang="en-US" altLang="zh-CN" kern="0" dirty="0" err="1"/>
              <a:t>session.run</a:t>
            </a:r>
            <a:r>
              <a:rPr lang="en-US" altLang="zh-CN" kern="0" dirty="0"/>
              <a:t>(predictions)</a:t>
            </a:r>
          </a:p>
          <a:p>
            <a:pPr lvl="2"/>
            <a:r>
              <a:rPr lang="zh-CN" altLang="en-US" kern="0" dirty="0"/>
              <a:t>计算预测</a:t>
            </a:r>
            <a:r>
              <a:rPr lang="zh-CN" altLang="en-US" kern="0" dirty="0" smtClean="0"/>
              <a:t>效果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26182601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TensorFlow</a:t>
            </a:r>
            <a:r>
              <a:rPr lang="en-US" altLang="zh-CN" dirty="0" smtClean="0"/>
              <a:t> = </a:t>
            </a:r>
            <a:r>
              <a:rPr lang="en-US" altLang="zh-CN" dirty="0" smtClean="0">
                <a:solidFill>
                  <a:srgbClr val="FF0000"/>
                </a:solidFill>
              </a:rPr>
              <a:t>Tensor </a:t>
            </a:r>
            <a:r>
              <a:rPr lang="en-US" altLang="zh-CN" dirty="0" smtClean="0">
                <a:solidFill>
                  <a:srgbClr val="0000FF"/>
                </a:solidFill>
              </a:rPr>
              <a:t>+</a:t>
            </a:r>
            <a:r>
              <a:rPr lang="en-US" altLang="zh-CN" dirty="0" smtClean="0">
                <a:solidFill>
                  <a:srgbClr val="FF0000"/>
                </a:solidFill>
              </a:rPr>
              <a:t> Flow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1447800"/>
            <a:ext cx="6960133" cy="5105400"/>
          </a:xfrm>
        </p:spPr>
      </p:pic>
      <p:sp>
        <p:nvSpPr>
          <p:cNvPr id="6" name="文本框 5"/>
          <p:cNvSpPr txBox="1"/>
          <p:nvPr/>
        </p:nvSpPr>
        <p:spPr>
          <a:xfrm>
            <a:off x="7484119" y="3815834"/>
            <a:ext cx="3555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Computation = Flows of tensors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3921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993" y="4251903"/>
            <a:ext cx="7940893" cy="245198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TensorFlow</a:t>
            </a:r>
            <a:r>
              <a:rPr kumimoji="1" lang="zh-CN" altLang="en-US" dirty="0"/>
              <a:t>版本说明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6986" y="1718831"/>
            <a:ext cx="10825196" cy="4114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b="0" dirty="0"/>
              <a:t>TF</a:t>
            </a:r>
            <a:r>
              <a:rPr kumimoji="1" lang="zh-CN" altLang="en-US" b="0" dirty="0"/>
              <a:t>发展非常迅猛，发布于</a:t>
            </a:r>
            <a:r>
              <a:rPr kumimoji="1" lang="en-US" altLang="zh-CN" b="0" dirty="0"/>
              <a:t>2015</a:t>
            </a:r>
            <a:r>
              <a:rPr kumimoji="1" lang="zh-CN" altLang="en-US" b="0" dirty="0"/>
              <a:t>年</a:t>
            </a:r>
            <a:r>
              <a:rPr kumimoji="1" lang="en-US" altLang="zh-CN" b="0" dirty="0"/>
              <a:t>11</a:t>
            </a:r>
            <a:r>
              <a:rPr kumimoji="1" lang="zh-CN" altLang="en-US" b="0" dirty="0"/>
              <a:t>月的开源项目，短短</a:t>
            </a:r>
            <a:r>
              <a:rPr kumimoji="1" lang="en-US" altLang="zh-CN" b="0" dirty="0"/>
              <a:t>2</a:t>
            </a:r>
            <a:r>
              <a:rPr kumimoji="1" lang="zh-CN" altLang="en-US" b="0" dirty="0"/>
              <a:t>年，已经是</a:t>
            </a:r>
            <a:r>
              <a:rPr kumimoji="1" lang="en-US" altLang="zh-CN" b="0" dirty="0" err="1"/>
              <a:t>github</a:t>
            </a:r>
            <a:r>
              <a:rPr kumimoji="1" lang="zh-CN" altLang="en-US" b="0" dirty="0"/>
              <a:t>上最受关注的项目，目前最近版本为</a:t>
            </a:r>
            <a:r>
              <a:rPr kumimoji="1" lang="en-US" altLang="zh-CN" b="0" dirty="0" smtClean="0"/>
              <a:t>1.3</a:t>
            </a:r>
            <a:r>
              <a:rPr kumimoji="1" lang="zh-CN" altLang="en-US" b="0" dirty="0" smtClean="0"/>
              <a:t>版本</a:t>
            </a:r>
            <a:endParaRPr kumimoji="1" lang="zh-CN" altLang="en-US" b="0" dirty="0"/>
          </a:p>
          <a:p>
            <a:pPr>
              <a:lnSpc>
                <a:spcPct val="150000"/>
              </a:lnSpc>
            </a:pPr>
            <a:r>
              <a:rPr kumimoji="1" lang="en-US" altLang="zh-CN" b="0" dirty="0"/>
              <a:t>1.0</a:t>
            </a:r>
            <a:r>
              <a:rPr kumimoji="1" lang="zh-CN" altLang="en-US" b="0" dirty="0"/>
              <a:t>版本</a:t>
            </a:r>
            <a:r>
              <a:rPr kumimoji="1" lang="en-US" altLang="zh-CN" b="0" dirty="0"/>
              <a:t>API</a:t>
            </a:r>
            <a:r>
              <a:rPr kumimoji="1" lang="zh-CN" altLang="en-US" b="0" dirty="0"/>
              <a:t>修改非常多（名称和参数）</a:t>
            </a:r>
            <a:endParaRPr kumimoji="1" lang="en-US" altLang="zh-CN" b="0" dirty="0"/>
          </a:p>
          <a:p>
            <a:pPr>
              <a:lnSpc>
                <a:spcPct val="150000"/>
              </a:lnSpc>
            </a:pPr>
            <a:r>
              <a:rPr kumimoji="1" lang="zh-CN" altLang="en-US" b="0" dirty="0"/>
              <a:t>版本之间的移植</a:t>
            </a:r>
            <a:endParaRPr kumimoji="1" lang="en-US" altLang="zh-CN" b="0" dirty="0"/>
          </a:p>
          <a:p>
            <a:pPr lvl="1">
              <a:lnSpc>
                <a:spcPct val="150000"/>
              </a:lnSpc>
            </a:pPr>
            <a:endParaRPr kumimoji="1" lang="zh-CN" altLang="en-US" dirty="0"/>
          </a:p>
          <a:p>
            <a:pPr>
              <a:lnSpc>
                <a:spcPct val="150000"/>
              </a:lnSpc>
            </a:pPr>
            <a:endParaRPr lang="zh-CN" altLang="en-US" b="0" dirty="0"/>
          </a:p>
        </p:txBody>
      </p:sp>
      <p:sp>
        <p:nvSpPr>
          <p:cNvPr id="4" name="矩形 3"/>
          <p:cNvSpPr/>
          <p:nvPr/>
        </p:nvSpPr>
        <p:spPr>
          <a:xfrm>
            <a:off x="6605408" y="3637501"/>
            <a:ext cx="5269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参考：https://www.tensorflow.org/install/migration</a:t>
            </a:r>
          </a:p>
        </p:txBody>
      </p:sp>
      <p:sp>
        <p:nvSpPr>
          <p:cNvPr id="5" name="矩形 4"/>
          <p:cNvSpPr/>
          <p:nvPr/>
        </p:nvSpPr>
        <p:spPr>
          <a:xfrm>
            <a:off x="5890273" y="3012318"/>
            <a:ext cx="6255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python </a:t>
            </a:r>
            <a:r>
              <a:rPr lang="en-US" altLang="zh-CN" b="1" dirty="0" err="1"/>
              <a:t>tf_upgrade.py</a:t>
            </a:r>
            <a:r>
              <a:rPr lang="en-US" altLang="zh-CN" b="1" dirty="0"/>
              <a:t> --</a:t>
            </a:r>
            <a:r>
              <a:rPr lang="en-US" altLang="zh-CN" b="1" dirty="0" err="1"/>
              <a:t>infile</a:t>
            </a:r>
            <a:r>
              <a:rPr lang="en-US" altLang="zh-CN" dirty="0"/>
              <a:t> </a:t>
            </a:r>
            <a:r>
              <a:rPr lang="en-US" altLang="zh-CN" i="1" dirty="0" err="1"/>
              <a:t>InputFile</a:t>
            </a:r>
            <a:r>
              <a:rPr lang="en-US" altLang="zh-CN" dirty="0"/>
              <a:t> </a:t>
            </a:r>
            <a:r>
              <a:rPr lang="en-US" altLang="zh-CN" b="1" dirty="0"/>
              <a:t>--</a:t>
            </a:r>
            <a:r>
              <a:rPr lang="en-US" altLang="zh-CN" b="1" dirty="0" err="1"/>
              <a:t>outfile</a:t>
            </a:r>
            <a:r>
              <a:rPr lang="en-US" altLang="zh-CN" dirty="0"/>
              <a:t> </a:t>
            </a:r>
            <a:r>
              <a:rPr lang="en-US" altLang="zh-CN" i="1" dirty="0" err="1"/>
              <a:t>OutputFile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890273" y="3312073"/>
            <a:ext cx="6348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python </a:t>
            </a:r>
            <a:r>
              <a:rPr lang="en-US" altLang="zh-CN" b="1" dirty="0" err="1"/>
              <a:t>tf_upgrade.py</a:t>
            </a:r>
            <a:r>
              <a:rPr lang="en-US" altLang="zh-CN" b="1" dirty="0"/>
              <a:t> --</a:t>
            </a:r>
            <a:r>
              <a:rPr lang="en-US" altLang="zh-CN" b="1" dirty="0" err="1"/>
              <a:t>intree</a:t>
            </a:r>
            <a:r>
              <a:rPr lang="en-US" altLang="zh-CN" dirty="0"/>
              <a:t> </a:t>
            </a:r>
            <a:r>
              <a:rPr lang="en-US" altLang="zh-CN" i="1" dirty="0" err="1"/>
              <a:t>InputDir</a:t>
            </a:r>
            <a:r>
              <a:rPr lang="en-US" altLang="zh-CN" dirty="0"/>
              <a:t> </a:t>
            </a:r>
            <a:r>
              <a:rPr lang="en-US" altLang="zh-CN" b="1" dirty="0"/>
              <a:t>--</a:t>
            </a:r>
            <a:r>
              <a:rPr lang="en-US" altLang="zh-CN" b="1" dirty="0" err="1"/>
              <a:t>outtree</a:t>
            </a:r>
            <a:r>
              <a:rPr lang="en-US" altLang="zh-CN" dirty="0"/>
              <a:t> </a:t>
            </a:r>
            <a:r>
              <a:rPr lang="en-US" altLang="zh-CN" i="1" dirty="0" err="1"/>
              <a:t>OutputDir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820" y="4247516"/>
            <a:ext cx="8760203" cy="255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753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番外篇：如何解决版本差异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69198"/>
            <a:ext cx="4343400" cy="411480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b="0" dirty="0" smtClean="0"/>
              <a:t>不同版本需要不同版本的</a:t>
            </a:r>
            <a:r>
              <a:rPr lang="en-US" altLang="zh-CN" b="0" dirty="0" smtClean="0"/>
              <a:t>CUDA</a:t>
            </a:r>
          </a:p>
          <a:p>
            <a:pPr>
              <a:lnSpc>
                <a:spcPct val="150000"/>
              </a:lnSpc>
            </a:pPr>
            <a:r>
              <a:rPr lang="zh-CN" altLang="en-US" b="0" dirty="0" smtClean="0"/>
              <a:t>不同用户需要不同版本</a:t>
            </a:r>
            <a:endParaRPr lang="en-US" altLang="zh-CN" b="0" dirty="0" smtClean="0"/>
          </a:p>
          <a:p>
            <a:pPr>
              <a:lnSpc>
                <a:spcPct val="150000"/>
              </a:lnSpc>
            </a:pPr>
            <a:r>
              <a:rPr lang="zh-CN" altLang="en-US" b="0" dirty="0" smtClean="0"/>
              <a:t>一台服务器需要不同版本</a:t>
            </a:r>
            <a:endParaRPr lang="en-US" altLang="zh-CN" b="0" dirty="0" smtClean="0"/>
          </a:p>
          <a:p>
            <a:pPr>
              <a:lnSpc>
                <a:spcPct val="150000"/>
              </a:lnSpc>
            </a:pPr>
            <a:r>
              <a:rPr lang="en-US" altLang="zh-CN" b="0" dirty="0" smtClean="0"/>
              <a:t>Python3.5 vs. Python2.7</a:t>
            </a:r>
          </a:p>
          <a:p>
            <a:pPr>
              <a:lnSpc>
                <a:spcPct val="150000"/>
              </a:lnSpc>
            </a:pPr>
            <a:endParaRPr lang="en-US" altLang="zh-CN" b="0" dirty="0" smtClean="0"/>
          </a:p>
          <a:p>
            <a:pPr>
              <a:lnSpc>
                <a:spcPct val="150000"/>
              </a:lnSpc>
            </a:pPr>
            <a:r>
              <a:rPr lang="zh-CN" altLang="en-US" b="0" dirty="0" smtClean="0"/>
              <a:t>一台服务器包含多个</a:t>
            </a:r>
            <a:r>
              <a:rPr lang="en-US" altLang="zh-CN" b="0" dirty="0" smtClean="0"/>
              <a:t>Python</a:t>
            </a:r>
            <a:r>
              <a:rPr lang="zh-CN" altLang="en-US" b="0" dirty="0" smtClean="0"/>
              <a:t>环境</a:t>
            </a:r>
            <a:endParaRPr lang="en-US" altLang="zh-CN" b="0" dirty="0" smtClean="0"/>
          </a:p>
          <a:p>
            <a:pPr>
              <a:lnSpc>
                <a:spcPct val="150000"/>
              </a:lnSpc>
            </a:pPr>
            <a:r>
              <a:rPr lang="zh-CN" altLang="en-US" b="0" dirty="0" smtClean="0"/>
              <a:t>每个用户包含多个</a:t>
            </a:r>
            <a:r>
              <a:rPr lang="en-US" altLang="zh-CN" b="0" dirty="0" smtClean="0"/>
              <a:t>Python</a:t>
            </a:r>
            <a:r>
              <a:rPr lang="zh-CN" altLang="en-US" b="0" dirty="0" smtClean="0"/>
              <a:t>环境</a:t>
            </a:r>
            <a:endParaRPr lang="en-US" altLang="zh-CN" b="0" dirty="0" smtClean="0"/>
          </a:p>
          <a:p>
            <a:pPr>
              <a:lnSpc>
                <a:spcPct val="150000"/>
              </a:lnSpc>
            </a:pPr>
            <a:r>
              <a:rPr lang="zh-CN" altLang="en-US" b="0" dirty="0" smtClean="0"/>
              <a:t>每个</a:t>
            </a:r>
            <a:r>
              <a:rPr lang="en-US" altLang="zh-CN" b="0" dirty="0" smtClean="0"/>
              <a:t>Python</a:t>
            </a:r>
            <a:r>
              <a:rPr lang="zh-CN" altLang="en-US" b="0" dirty="0" smtClean="0"/>
              <a:t>环境包含一个</a:t>
            </a:r>
            <a:r>
              <a:rPr lang="en-US" altLang="zh-CN" b="0" dirty="0" smtClean="0"/>
              <a:t>TF</a:t>
            </a:r>
            <a:r>
              <a:rPr lang="zh-CN" altLang="en-US" b="0" dirty="0" smtClean="0"/>
              <a:t>版本</a:t>
            </a:r>
          </a:p>
          <a:p>
            <a:pPr>
              <a:lnSpc>
                <a:spcPct val="150000"/>
              </a:lnSpc>
            </a:pPr>
            <a:endParaRPr lang="zh-CN" altLang="en-US" b="0" dirty="0"/>
          </a:p>
        </p:txBody>
      </p:sp>
      <p:sp>
        <p:nvSpPr>
          <p:cNvPr id="4" name="内容占位符 3"/>
          <p:cNvSpPr txBox="1">
            <a:spLocks/>
          </p:cNvSpPr>
          <p:nvPr/>
        </p:nvSpPr>
        <p:spPr>
          <a:xfrm>
            <a:off x="5900210" y="1905000"/>
            <a:ext cx="46482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Monaco"/>
              <a:buChar char="•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kern="0" dirty="0">
                <a:hlinkClick r:id="rId2"/>
              </a:rPr>
              <a:t>使用</a:t>
            </a:r>
            <a:r>
              <a:rPr lang="en-US" altLang="zh-CN" kern="0" dirty="0" err="1">
                <a:hlinkClick r:id="rId2"/>
              </a:rPr>
              <a:t>pyenv</a:t>
            </a:r>
            <a:r>
              <a:rPr lang="en-US" altLang="zh-CN" kern="0" dirty="0">
                <a:hlinkClick r:id="rId2"/>
              </a:rPr>
              <a:t> </a:t>
            </a:r>
            <a:r>
              <a:rPr lang="zh-CN" altLang="en-US" kern="0" dirty="0">
                <a:hlinkClick r:id="rId2"/>
              </a:rPr>
              <a:t>管理多個</a:t>
            </a:r>
            <a:r>
              <a:rPr lang="en-US" altLang="zh-CN" kern="0" dirty="0">
                <a:hlinkClick r:id="rId2"/>
              </a:rPr>
              <a:t>Python </a:t>
            </a:r>
            <a:r>
              <a:rPr lang="zh-CN" altLang="en-US" kern="0" dirty="0">
                <a:hlinkClick r:id="rId2"/>
              </a:rPr>
              <a:t>版本</a:t>
            </a:r>
            <a:endParaRPr lang="en-US" altLang="zh-CN" kern="0" dirty="0"/>
          </a:p>
          <a:p>
            <a:pPr marL="0" indent="0">
              <a:buNone/>
            </a:pPr>
            <a:r>
              <a:rPr lang="en-US" altLang="zh-CN" kern="0" dirty="0"/>
              <a:t>  </a:t>
            </a:r>
            <a:r>
              <a:rPr lang="en-US" altLang="zh-CN" b="0" kern="0" dirty="0"/>
              <a:t>https://github.com/pyenv/pyenv</a:t>
            </a:r>
            <a:endParaRPr lang="zh-CN" altLang="en-US" b="0" kern="0" dirty="0"/>
          </a:p>
          <a:p>
            <a:endParaRPr lang="zh-CN" altLang="en-US" kern="0" dirty="0"/>
          </a:p>
        </p:txBody>
      </p:sp>
      <p:pic>
        <p:nvPicPr>
          <p:cNvPr id="5" name="Picture 2" descr="https://camo.githubusercontent.com/0e35e6235405bbcfcc0541b52c62dbd72094dde3/68747470733a2f2f692e6779617a6f2e636f6d2f3639396135383932376237376534366537316364363734633766633761373864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746" y="2819400"/>
            <a:ext cx="4256621" cy="283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7562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9946" y="384701"/>
            <a:ext cx="11333788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番外篇：如何本机</a:t>
            </a:r>
            <a:r>
              <a:rPr lang="en-US" altLang="zh-CN" dirty="0"/>
              <a:t>IED</a:t>
            </a:r>
            <a:r>
              <a:rPr lang="zh-CN" altLang="en-US" dirty="0"/>
              <a:t>编程使用远程服务器解释器</a:t>
            </a:r>
          </a:p>
        </p:txBody>
      </p:sp>
      <p:sp>
        <p:nvSpPr>
          <p:cNvPr id="4" name="内容占位符 2"/>
          <p:cNvSpPr>
            <a:spLocks noGrp="1"/>
          </p:cNvSpPr>
          <p:nvPr>
            <p:ph sz="half" idx="1"/>
          </p:nvPr>
        </p:nvSpPr>
        <p:spPr>
          <a:xfrm>
            <a:off x="1315875" y="1886882"/>
            <a:ext cx="5181600" cy="4351338"/>
          </a:xfrm>
        </p:spPr>
        <p:txBody>
          <a:bodyPr/>
          <a:lstStyle/>
          <a:p>
            <a:r>
              <a:rPr lang="en-US" altLang="zh-CN" dirty="0"/>
              <a:t>Deployment in </a:t>
            </a:r>
            <a:r>
              <a:rPr lang="en-US" altLang="zh-CN" dirty="0" err="1"/>
              <a:t>PyCharm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内容占位符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157" y="2222354"/>
            <a:ext cx="2597070" cy="113930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73669" y="6169987"/>
            <a:ext cx="86476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https://confluence.jetbrains.com/display/PYH/Deployment+in+PyCharm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427" y="2524222"/>
            <a:ext cx="3143689" cy="32865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868" y="1993753"/>
            <a:ext cx="2675929" cy="17817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745" y="3963854"/>
            <a:ext cx="5518102" cy="174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76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TensorFlow</a:t>
            </a:r>
            <a:r>
              <a:rPr lang="en-US" altLang="zh-CN" dirty="0"/>
              <a:t> </a:t>
            </a:r>
            <a:r>
              <a:rPr lang="zh-CN" altLang="en-US" dirty="0"/>
              <a:t>资料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"/>
              </a:rPr>
              <a:t>https://github.com/aymericdamien/TensorFlow-Examples</a:t>
            </a:r>
          </a:p>
          <a:p>
            <a:r>
              <a:rPr lang="en-US" altLang="zh-CN" dirty="0">
                <a:hlinkClick r:id=""/>
              </a:rPr>
              <a:t>https://indico.io/blog/the-good-bad-ugly-of-tensorflow/</a:t>
            </a:r>
          </a:p>
          <a:p>
            <a:r>
              <a:rPr lang="en-US" altLang="zh-CN" dirty="0">
                <a:hlinkClick r:id=""/>
              </a:rPr>
              <a:t>http://www.wildml.com/2016/08/rnns-in-tensorflow-a-practical-guide-and-undocumented-features/</a:t>
            </a:r>
          </a:p>
          <a:p>
            <a:r>
              <a:rPr lang="en-US" altLang="zh-CN" dirty="0">
                <a:hlinkClick r:id=""/>
              </a:rPr>
              <a:t>https://github.com/jtoy/awesome-tensorflow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http://www.wildml.com/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368" y="4428126"/>
            <a:ext cx="7841818" cy="233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53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76888" cy="1325563"/>
          </a:xfrm>
        </p:spPr>
        <p:txBody>
          <a:bodyPr/>
          <a:lstStyle/>
          <a:p>
            <a:r>
              <a:rPr lang="zh-CN" altLang="en-US" dirty="0"/>
              <a:t>目前流行的深度学习框架在</a:t>
            </a:r>
            <a:r>
              <a:rPr lang="en-US" altLang="zh-CN" dirty="0" err="1"/>
              <a:t>Github</a:t>
            </a:r>
            <a:r>
              <a:rPr lang="zh-CN" altLang="en-US" dirty="0"/>
              <a:t>上的比较</a:t>
            </a:r>
          </a:p>
        </p:txBody>
      </p:sp>
      <p:pic>
        <p:nvPicPr>
          <p:cNvPr id="4" name="Picture 2" descr="统计于2016-09-11 16: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287" y="1505432"/>
            <a:ext cx="783907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54003" y="4466030"/>
            <a:ext cx="5492794" cy="2073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Monaco"/>
              <a:buChar char="•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zh-CN" sz="1600" kern="0" dirty="0">
                <a:solidFill>
                  <a:srgbClr val="FF0000"/>
                </a:solidFill>
              </a:rPr>
              <a:t>Tensorflow</a:t>
            </a:r>
            <a:r>
              <a:rPr lang="zh-CN" altLang="de-DE" sz="1600" kern="0" dirty="0"/>
              <a:t>：</a:t>
            </a:r>
            <a:r>
              <a:rPr lang="de-DE" altLang="zh-CN" sz="1600" kern="0" dirty="0">
                <a:hlinkClick r:id="rId3"/>
              </a:rPr>
              <a:t>https://github.com/tensorflow/tensorflow</a:t>
            </a:r>
            <a:r>
              <a:rPr lang="de-DE" altLang="zh-CN" sz="1600" kern="0" dirty="0"/>
              <a:t> </a:t>
            </a:r>
            <a:r>
              <a:rPr lang="zh-CN" altLang="de-DE" sz="1600" b="0" kern="0" dirty="0"/>
              <a:t>使用的组织和公司：</a:t>
            </a:r>
            <a:r>
              <a:rPr lang="de-DE" altLang="zh-CN" sz="1600" b="0" kern="0" dirty="0"/>
              <a:t>Google</a:t>
            </a:r>
            <a:r>
              <a:rPr lang="zh-CN" altLang="de-DE" sz="1600" b="0" kern="0" dirty="0"/>
              <a:t>、</a:t>
            </a:r>
            <a:r>
              <a:rPr lang="de-DE" altLang="zh-CN" sz="1600" b="0" kern="0" dirty="0"/>
              <a:t>DeepMind</a:t>
            </a:r>
            <a:r>
              <a:rPr lang="zh-CN" altLang="de-DE" sz="1600" b="0" kern="0" dirty="0"/>
              <a:t>、</a:t>
            </a:r>
            <a:r>
              <a:rPr lang="de-DE" altLang="zh-CN" sz="1600" b="0" kern="0" dirty="0"/>
              <a:t>OpenAI ...</a:t>
            </a:r>
          </a:p>
          <a:p>
            <a:r>
              <a:rPr lang="de-DE" altLang="zh-CN" sz="1600" kern="0" dirty="0"/>
              <a:t>Caffe</a:t>
            </a:r>
            <a:r>
              <a:rPr lang="zh-CN" altLang="de-DE" sz="1600" kern="0" dirty="0"/>
              <a:t>：</a:t>
            </a:r>
            <a:r>
              <a:rPr lang="de-DE" altLang="zh-CN" sz="1600" kern="0" dirty="0">
                <a:hlinkClick r:id="rId4"/>
              </a:rPr>
              <a:t>https://github.com/BVLC/caffe</a:t>
            </a:r>
            <a:r>
              <a:rPr lang="de-DE" altLang="zh-CN" sz="1600" kern="0" dirty="0"/>
              <a:t> </a:t>
            </a:r>
            <a:r>
              <a:rPr lang="zh-CN" altLang="de-DE" sz="1600" b="0" kern="0" dirty="0"/>
              <a:t>使用的组织和公司：</a:t>
            </a:r>
            <a:r>
              <a:rPr lang="de-DE" altLang="zh-CN" sz="1600" b="0" kern="0" dirty="0"/>
              <a:t>BLVC</a:t>
            </a:r>
            <a:r>
              <a:rPr lang="zh-CN" altLang="de-DE" sz="1600" b="0" kern="0" dirty="0"/>
              <a:t>等等</a:t>
            </a:r>
          </a:p>
          <a:p>
            <a:r>
              <a:rPr lang="de-DE" altLang="zh-CN" sz="1600" kern="0" dirty="0"/>
              <a:t>Theano</a:t>
            </a:r>
            <a:r>
              <a:rPr lang="zh-CN" altLang="de-DE" sz="1600" kern="0" dirty="0"/>
              <a:t>：</a:t>
            </a:r>
            <a:r>
              <a:rPr lang="de-DE" altLang="zh-CN" sz="1600" kern="0" dirty="0">
                <a:hlinkClick r:id="rId5"/>
              </a:rPr>
              <a:t>https://github.com/Theano/Theano</a:t>
            </a:r>
            <a:r>
              <a:rPr lang="zh-CN" altLang="de-DE" sz="1600" b="0" kern="0" dirty="0"/>
              <a:t>：使用的组织和公司：</a:t>
            </a:r>
            <a:r>
              <a:rPr lang="de-DE" altLang="zh-CN" sz="1600" b="0" kern="0" dirty="0"/>
              <a:t>Lisa Lab </a:t>
            </a:r>
            <a:r>
              <a:rPr lang="zh-CN" altLang="de-DE" sz="1600" b="0" kern="0" dirty="0"/>
              <a:t>等等</a:t>
            </a:r>
            <a:endParaRPr lang="en-US" altLang="zh-CN" sz="1600" b="0" kern="0" dirty="0"/>
          </a:p>
          <a:p>
            <a:r>
              <a:rPr lang="de-DE" altLang="zh-CN" sz="1600" kern="0" dirty="0">
                <a:solidFill>
                  <a:srgbClr val="FF0000"/>
                </a:solidFill>
              </a:rPr>
              <a:t>Mxnet</a:t>
            </a:r>
            <a:r>
              <a:rPr lang="zh-CN" altLang="de-DE" sz="1600" kern="0" dirty="0"/>
              <a:t>：</a:t>
            </a:r>
            <a:r>
              <a:rPr lang="de-DE" altLang="zh-CN" sz="1600" kern="0" dirty="0">
                <a:hlinkClick r:id="rId6"/>
              </a:rPr>
              <a:t>https://github.com/dmlc/mxnet</a:t>
            </a:r>
            <a:r>
              <a:rPr lang="de-DE" altLang="zh-CN" sz="1600" b="0" kern="0" dirty="0"/>
              <a:t> </a:t>
            </a:r>
            <a:r>
              <a:rPr lang="zh-CN" altLang="de-DE" sz="1600" b="0" kern="0" dirty="0"/>
              <a:t>使用的组织和公司：</a:t>
            </a:r>
            <a:r>
              <a:rPr lang="zh-CN" altLang="en-US" sz="1600" b="0" kern="0" dirty="0"/>
              <a:t>亚马逊等。</a:t>
            </a:r>
          </a:p>
        </p:txBody>
      </p:sp>
      <p:sp>
        <p:nvSpPr>
          <p:cNvPr id="6" name="内容占位符 3"/>
          <p:cNvSpPr txBox="1">
            <a:spLocks/>
          </p:cNvSpPr>
          <p:nvPr/>
        </p:nvSpPr>
        <p:spPr>
          <a:xfrm>
            <a:off x="6179530" y="4466030"/>
            <a:ext cx="5733248" cy="1823904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Monaco"/>
              <a:buChar char="•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altLang="zh-CN" sz="1600" kern="0" dirty="0"/>
              <a:t>CNTK</a:t>
            </a:r>
            <a:r>
              <a:rPr lang="zh-CN" altLang="de-DE" sz="1600" kern="0" dirty="0"/>
              <a:t>：</a:t>
            </a:r>
            <a:r>
              <a:rPr lang="de-DE" altLang="zh-CN" sz="1600" kern="0" dirty="0">
                <a:hlinkClick r:id="rId7"/>
              </a:rPr>
              <a:t>https://github.com/Microsoft/CNTK</a:t>
            </a:r>
            <a:r>
              <a:rPr lang="de-DE" altLang="zh-CN" sz="1600" kern="0" dirty="0"/>
              <a:t> </a:t>
            </a:r>
            <a:r>
              <a:rPr lang="zh-CN" altLang="de-DE" sz="1600" b="0" kern="0" dirty="0"/>
              <a:t>使用的组织和公司：</a:t>
            </a:r>
            <a:r>
              <a:rPr lang="de-DE" altLang="zh-CN" sz="1600" b="0" kern="0" dirty="0"/>
              <a:t>Microsoft</a:t>
            </a:r>
          </a:p>
          <a:p>
            <a:r>
              <a:rPr lang="de-DE" altLang="zh-CN" sz="1600" kern="0" dirty="0"/>
              <a:t>Torch7</a:t>
            </a:r>
            <a:r>
              <a:rPr lang="zh-CN" altLang="de-DE" sz="1600" kern="0" dirty="0"/>
              <a:t>：</a:t>
            </a:r>
            <a:r>
              <a:rPr lang="de-DE" altLang="zh-CN" sz="1600" kern="0" dirty="0">
                <a:hlinkClick r:id="rId8"/>
              </a:rPr>
              <a:t>https://github.com/torch/torch7</a:t>
            </a:r>
            <a:r>
              <a:rPr lang="de-DE" altLang="zh-CN" sz="1600" kern="0" dirty="0"/>
              <a:t> </a:t>
            </a:r>
            <a:r>
              <a:rPr lang="zh-CN" altLang="de-DE" sz="1600" b="0" kern="0" dirty="0"/>
              <a:t>使用的组织和公司：</a:t>
            </a:r>
            <a:r>
              <a:rPr lang="de-DE" altLang="zh-CN" sz="1600" b="0" kern="0" dirty="0"/>
              <a:t>Facebook</a:t>
            </a:r>
            <a:endParaRPr lang="en-US" altLang="zh-CN" sz="1600" b="0" kern="0" dirty="0"/>
          </a:p>
          <a:p>
            <a:r>
              <a:rPr lang="en-US" altLang="zh-CN" sz="1600" kern="0" dirty="0" err="1">
                <a:solidFill>
                  <a:srgbClr val="FF0000"/>
                </a:solidFill>
              </a:rPr>
              <a:t>PyTorch</a:t>
            </a:r>
            <a:r>
              <a:rPr lang="zh-CN" altLang="en-US" sz="1600" kern="0" dirty="0"/>
              <a:t>：</a:t>
            </a:r>
            <a:r>
              <a:rPr lang="en-US" altLang="zh-CN" sz="1600" kern="0" dirty="0"/>
              <a:t> </a:t>
            </a:r>
            <a:r>
              <a:rPr lang="en-US" altLang="zh-CN" sz="1600" kern="0" dirty="0">
                <a:hlinkClick r:id="rId9"/>
              </a:rPr>
              <a:t>https://github.com/pytorch/pytorch</a:t>
            </a:r>
            <a:endParaRPr lang="zh-CN" altLang="de-DE" sz="1600" kern="0" dirty="0"/>
          </a:p>
          <a:p>
            <a:r>
              <a:rPr lang="de-DE" altLang="zh-CN" sz="1600" kern="0" dirty="0"/>
              <a:t>Paddle</a:t>
            </a:r>
            <a:r>
              <a:rPr lang="zh-CN" altLang="de-DE" sz="1600" kern="0" dirty="0"/>
              <a:t>：</a:t>
            </a:r>
            <a:r>
              <a:rPr lang="de-DE" altLang="zh-CN" sz="1600" kern="0" dirty="0">
                <a:hlinkClick r:id="rId10"/>
              </a:rPr>
              <a:t>https://github.com/baidu/Paddle</a:t>
            </a:r>
            <a:r>
              <a:rPr lang="de-DE" altLang="zh-CN" sz="1600" kern="0" dirty="0"/>
              <a:t> </a:t>
            </a:r>
            <a:r>
              <a:rPr lang="zh-CN" altLang="de-DE" sz="1600" b="0" kern="0" dirty="0"/>
              <a:t>使用的组织和公司：</a:t>
            </a:r>
            <a:r>
              <a:rPr lang="de-DE" altLang="zh-CN" sz="1600" b="0" kern="0" dirty="0"/>
              <a:t>Baidu</a:t>
            </a:r>
            <a:endParaRPr lang="zh-CN" altLang="en-US" sz="1600" b="0" kern="0" dirty="0"/>
          </a:p>
        </p:txBody>
      </p:sp>
    </p:spTree>
    <p:extLst>
      <p:ext uri="{BB962C8B-B14F-4D97-AF65-F5344CB8AC3E}">
        <p14:creationId xmlns:p14="http://schemas.microsoft.com/office/powerpoint/2010/main" val="2257466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更多的选择：</a:t>
            </a:r>
            <a:r>
              <a:rPr lang="en-US" altLang="zh-CN" dirty="0" err="1"/>
              <a:t>Keras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0" dirty="0" err="1"/>
              <a:t>Keras</a:t>
            </a:r>
            <a:r>
              <a:rPr lang="zh-CN" altLang="en-US" b="0" dirty="0"/>
              <a:t>：基于</a:t>
            </a:r>
            <a:r>
              <a:rPr lang="en-US" altLang="zh-CN" b="0" dirty="0" err="1"/>
              <a:t>Theano</a:t>
            </a:r>
            <a:r>
              <a:rPr lang="zh-CN" altLang="en-US" b="0" dirty="0"/>
              <a:t>或者</a:t>
            </a:r>
            <a:r>
              <a:rPr lang="en-US" altLang="zh-CN" b="0" dirty="0" err="1"/>
              <a:t>Tensorflow</a:t>
            </a:r>
            <a:r>
              <a:rPr lang="zh-CN" altLang="en-US" b="0" dirty="0"/>
              <a:t>的高度封装</a:t>
            </a:r>
            <a:endParaRPr lang="en-US" altLang="zh-CN" b="0" dirty="0"/>
          </a:p>
          <a:p>
            <a:pPr>
              <a:lnSpc>
                <a:spcPct val="150000"/>
              </a:lnSpc>
            </a:pPr>
            <a:endParaRPr lang="en-US" altLang="zh-CN" b="0" dirty="0" smtClean="0"/>
          </a:p>
          <a:p>
            <a:pPr>
              <a:lnSpc>
                <a:spcPct val="150000"/>
              </a:lnSpc>
            </a:pPr>
            <a:r>
              <a:rPr lang="zh-CN" altLang="en-US" b="0" dirty="0" smtClean="0"/>
              <a:t>优点</a:t>
            </a:r>
            <a:r>
              <a:rPr lang="zh-CN" altLang="en-US" b="0" dirty="0"/>
              <a:t>：对于简单用户、简单需求，非常合适</a:t>
            </a:r>
            <a:endParaRPr lang="en-US" altLang="zh-CN" b="0" dirty="0"/>
          </a:p>
          <a:p>
            <a:pPr>
              <a:lnSpc>
                <a:spcPct val="150000"/>
              </a:lnSpc>
            </a:pPr>
            <a:endParaRPr lang="en-US" altLang="zh-CN" b="0" dirty="0" smtClean="0"/>
          </a:p>
          <a:p>
            <a:pPr>
              <a:lnSpc>
                <a:spcPct val="150000"/>
              </a:lnSpc>
            </a:pPr>
            <a:r>
              <a:rPr lang="zh-CN" altLang="en-US" b="0" dirty="0" smtClean="0"/>
              <a:t>缺点</a:t>
            </a:r>
            <a:r>
              <a:rPr lang="zh-CN" altLang="en-US" b="0" dirty="0"/>
              <a:t>：对于复杂的需求很难胜任；文档</a:t>
            </a:r>
            <a:r>
              <a:rPr lang="zh-CN" altLang="en-US" b="0" dirty="0" smtClean="0"/>
              <a:t>简单</a:t>
            </a:r>
            <a:endParaRPr lang="zh-CN" altLang="en-US" b="0" dirty="0"/>
          </a:p>
        </p:txBody>
      </p:sp>
      <p:sp>
        <p:nvSpPr>
          <p:cNvPr id="4" name="文本框 3"/>
          <p:cNvSpPr txBox="1"/>
          <p:nvPr/>
        </p:nvSpPr>
        <p:spPr>
          <a:xfrm>
            <a:off x="4056018" y="5616953"/>
            <a:ext cx="4079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Too simple, sometime naïve.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475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线性链</a:t>
            </a:r>
            <a:r>
              <a:rPr lang="en-US" altLang="zh-CN" dirty="0" smtClean="0"/>
              <a:t>CRFs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线性链条件随机场</a:t>
            </a:r>
            <a:r>
              <a:rPr lang="en-US" altLang="zh-CN" dirty="0"/>
              <a:t>(linear chain conditional random field)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在条件概率模型</a:t>
            </a:r>
            <a:r>
              <a:rPr lang="en-US" altLang="zh-CN" dirty="0"/>
              <a:t>P(Y|X)</a:t>
            </a:r>
            <a:r>
              <a:rPr lang="zh-CN" altLang="en-US" dirty="0"/>
              <a:t>中，</a:t>
            </a:r>
            <a:r>
              <a:rPr lang="en-US" altLang="zh-CN" dirty="0"/>
              <a:t>Y</a:t>
            </a:r>
            <a:r>
              <a:rPr lang="zh-CN" altLang="en-US" dirty="0"/>
              <a:t>是输出变量，表示标记序列，</a:t>
            </a:r>
            <a:r>
              <a:rPr lang="en-US" altLang="zh-CN" dirty="0"/>
              <a:t>X</a:t>
            </a:r>
            <a:r>
              <a:rPr lang="zh-CN" altLang="en-US" dirty="0"/>
              <a:t>是输入变量，表示需要标注的观测序列，也把标记序列称为状态序列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2939" y="3624266"/>
            <a:ext cx="7551459" cy="1619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504134" y="5525485"/>
                <a:ext cx="53620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134" y="5525485"/>
                <a:ext cx="5362045" cy="369332"/>
              </a:xfrm>
              <a:prstGeom prst="rect">
                <a:avLst/>
              </a:prstGeom>
              <a:blipFill>
                <a:blip r:embed="rId3"/>
                <a:stretch>
                  <a:fillRect l="-796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25447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Deep-Learning Package Choices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b="0" dirty="0"/>
              <a:t>编写配置文件 </a:t>
            </a:r>
            <a:r>
              <a:rPr lang="en-US" altLang="zh-CN" b="0" dirty="0"/>
              <a:t>(</a:t>
            </a:r>
            <a:r>
              <a:rPr lang="en-US" altLang="zh-CN" b="0" dirty="0" err="1"/>
              <a:t>Caffe</a:t>
            </a:r>
            <a:r>
              <a:rPr lang="en-US" altLang="zh-CN" b="0" dirty="0"/>
              <a:t>, CNTK) vs. </a:t>
            </a:r>
            <a:r>
              <a:rPr lang="zh-CN" altLang="en-US" b="0" dirty="0"/>
              <a:t>编写执行程序 </a:t>
            </a:r>
            <a:r>
              <a:rPr lang="en-US" altLang="zh-CN" b="0" dirty="0"/>
              <a:t>(</a:t>
            </a:r>
            <a:r>
              <a:rPr lang="en-US" altLang="zh-CN" b="0" dirty="0" err="1"/>
              <a:t>Theano</a:t>
            </a:r>
            <a:r>
              <a:rPr lang="en-US" altLang="zh-CN" b="0" dirty="0"/>
              <a:t>, </a:t>
            </a:r>
            <a:r>
              <a:rPr lang="en-US" altLang="zh-CN" b="0" dirty="0" err="1"/>
              <a:t>Tensorflow</a:t>
            </a:r>
            <a:r>
              <a:rPr lang="en-US" altLang="zh-CN" b="0" dirty="0"/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b="0" dirty="0"/>
              <a:t>搭积木 </a:t>
            </a:r>
            <a:r>
              <a:rPr lang="en-US" altLang="zh-CN" b="0" dirty="0"/>
              <a:t>(Torch)</a:t>
            </a:r>
            <a:r>
              <a:rPr lang="zh-CN" altLang="en-US" b="0" dirty="0"/>
              <a:t> </a:t>
            </a:r>
            <a:r>
              <a:rPr lang="en-US" altLang="zh-CN" b="0" dirty="0"/>
              <a:t>vs. </a:t>
            </a:r>
            <a:r>
              <a:rPr lang="zh-CN" altLang="en-US" b="0" dirty="0"/>
              <a:t>计算过程 </a:t>
            </a:r>
            <a:r>
              <a:rPr lang="en-US" altLang="zh-CN" b="0" dirty="0"/>
              <a:t>(</a:t>
            </a:r>
            <a:r>
              <a:rPr lang="en-US" altLang="zh-CN" b="0" dirty="0" err="1"/>
              <a:t>Theano</a:t>
            </a:r>
            <a:r>
              <a:rPr lang="en-US" altLang="zh-CN" b="0" dirty="0"/>
              <a:t>, </a:t>
            </a:r>
            <a:r>
              <a:rPr lang="en-US" altLang="zh-CN" b="0" dirty="0" err="1"/>
              <a:t>Tensorflow</a:t>
            </a:r>
            <a:r>
              <a:rPr lang="en-US" altLang="zh-CN" b="0" dirty="0"/>
              <a:t>)</a:t>
            </a:r>
            <a:r>
              <a:rPr lang="zh-CN" altLang="en-US" b="0" dirty="0"/>
              <a:t> </a:t>
            </a:r>
            <a:endParaRPr lang="en-US" altLang="zh-CN" b="0" dirty="0"/>
          </a:p>
          <a:p>
            <a:pPr>
              <a:lnSpc>
                <a:spcPct val="150000"/>
              </a:lnSpc>
            </a:pPr>
            <a:r>
              <a:rPr lang="zh-CN" altLang="en-US" b="0" dirty="0"/>
              <a:t>编程模式 </a:t>
            </a:r>
            <a:r>
              <a:rPr lang="en-US" altLang="zh-CN" b="0" dirty="0"/>
              <a:t>(</a:t>
            </a:r>
            <a:r>
              <a:rPr lang="zh-CN" altLang="en-US" b="0" dirty="0"/>
              <a:t>求导方式</a:t>
            </a:r>
            <a:r>
              <a:rPr lang="en-US" altLang="zh-CN" b="0" dirty="0"/>
              <a:t>)</a:t>
            </a:r>
            <a:r>
              <a:rPr lang="zh-CN" altLang="en-US" b="0" dirty="0"/>
              <a:t>：符号推导 </a:t>
            </a:r>
            <a:r>
              <a:rPr lang="en-US" altLang="zh-CN" b="0" dirty="0"/>
              <a:t>(</a:t>
            </a:r>
            <a:r>
              <a:rPr lang="en-US" altLang="zh-CN" b="0" dirty="0" err="1"/>
              <a:t>Theano</a:t>
            </a:r>
            <a:r>
              <a:rPr lang="en-US" altLang="zh-CN" b="0" dirty="0"/>
              <a:t>, </a:t>
            </a:r>
            <a:r>
              <a:rPr lang="en-US" altLang="zh-CN" b="0" dirty="0" err="1"/>
              <a:t>Tensorflow</a:t>
            </a:r>
            <a:r>
              <a:rPr lang="en-US" altLang="zh-CN" b="0" dirty="0"/>
              <a:t>)</a:t>
            </a:r>
            <a:r>
              <a:rPr lang="zh-CN" altLang="en-US" b="0" dirty="0"/>
              <a:t> </a:t>
            </a:r>
            <a:r>
              <a:rPr lang="en-US" altLang="zh-CN" b="0" dirty="0"/>
              <a:t>vs. </a:t>
            </a:r>
            <a:r>
              <a:rPr lang="zh-CN" altLang="en-US" b="0" dirty="0"/>
              <a:t>反向梯度传播 </a:t>
            </a:r>
            <a:r>
              <a:rPr lang="en-US" altLang="zh-CN" b="0" dirty="0"/>
              <a:t>(Torch)</a:t>
            </a:r>
          </a:p>
          <a:p>
            <a:pPr>
              <a:lnSpc>
                <a:spcPct val="150000"/>
              </a:lnSpc>
            </a:pPr>
            <a:r>
              <a:rPr lang="zh-CN" altLang="en-US" b="0" dirty="0"/>
              <a:t>支撑语言：</a:t>
            </a:r>
            <a:r>
              <a:rPr lang="en-US" altLang="zh-CN" b="0" dirty="0" err="1"/>
              <a:t>Lua</a:t>
            </a:r>
            <a:r>
              <a:rPr lang="en-US" altLang="zh-CN" b="0" dirty="0"/>
              <a:t> (Torch) vs. Python (</a:t>
            </a:r>
            <a:r>
              <a:rPr lang="en-US" altLang="zh-CN" b="0" dirty="0" err="1"/>
              <a:t>Theano</a:t>
            </a:r>
            <a:r>
              <a:rPr lang="en-US" altLang="zh-CN" b="0" dirty="0"/>
              <a:t>, </a:t>
            </a:r>
            <a:r>
              <a:rPr lang="en-US" altLang="zh-CN" b="0" dirty="0" err="1"/>
              <a:t>Tensorflow</a:t>
            </a:r>
            <a:r>
              <a:rPr lang="en-US" altLang="zh-CN" b="0" dirty="0"/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b="0" dirty="0"/>
              <a:t>效率问题：</a:t>
            </a:r>
            <a:r>
              <a:rPr lang="en-US" altLang="zh-CN" b="0" dirty="0"/>
              <a:t>GPU</a:t>
            </a:r>
            <a:r>
              <a:rPr lang="zh-CN" altLang="en-US" b="0" dirty="0"/>
              <a:t>，分布式平台等</a:t>
            </a:r>
            <a:endParaRPr lang="en-US" altLang="zh-CN" b="0" dirty="0"/>
          </a:p>
          <a:p>
            <a:pPr>
              <a:lnSpc>
                <a:spcPct val="150000"/>
              </a:lnSpc>
            </a:pPr>
            <a:r>
              <a:rPr lang="en-US" altLang="zh-CN" b="0" dirty="0" smtClean="0"/>
              <a:t>…</a:t>
            </a:r>
            <a:endParaRPr lang="zh-CN" altLang="en-US" b="0" dirty="0"/>
          </a:p>
        </p:txBody>
      </p:sp>
      <p:sp>
        <p:nvSpPr>
          <p:cNvPr id="4" name="文本框 3"/>
          <p:cNvSpPr txBox="1"/>
          <p:nvPr/>
        </p:nvSpPr>
        <p:spPr>
          <a:xfrm>
            <a:off x="4708681" y="5783916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Python &amp; Google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9745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TensorFlow</a:t>
            </a:r>
            <a:r>
              <a:rPr lang="zh-CN" altLang="en-US" dirty="0" smtClean="0"/>
              <a:t>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b="0" dirty="0"/>
              <a:t>文档中也有很多例子</a:t>
            </a:r>
            <a:endParaRPr lang="en-US" altLang="zh-CN" b="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b="0" dirty="0"/>
              <a:t>对于教程和教程指出的问题，要熟悉</a:t>
            </a:r>
            <a:endParaRPr lang="en-US" altLang="zh-CN" b="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b="0" dirty="0"/>
              <a:t>动手实践</a:t>
            </a:r>
            <a:endParaRPr lang="en-US" altLang="zh-CN" b="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b="0" dirty="0"/>
              <a:t>手握文档，多查多试</a:t>
            </a:r>
            <a:endParaRPr lang="en-US" altLang="zh-CN" b="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b="0" dirty="0"/>
              <a:t>遇到问题，多</a:t>
            </a:r>
            <a:r>
              <a:rPr lang="en-US" altLang="zh-CN" b="0" dirty="0"/>
              <a:t>Google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b="0" dirty="0"/>
              <a:t>多看</a:t>
            </a:r>
            <a:r>
              <a:rPr lang="en-US" altLang="zh-CN" b="0" dirty="0" err="1"/>
              <a:t>Github</a:t>
            </a:r>
            <a:r>
              <a:rPr lang="zh-CN" altLang="en-US" b="0" dirty="0"/>
              <a:t>上其他人使用</a:t>
            </a:r>
            <a:r>
              <a:rPr lang="en-US" altLang="zh-CN" b="0" dirty="0" err="1"/>
              <a:t>TensorFlow</a:t>
            </a:r>
            <a:r>
              <a:rPr lang="zh-CN" altLang="en-US" b="0" dirty="0"/>
              <a:t>写的代码</a:t>
            </a:r>
            <a:endParaRPr lang="en-US" altLang="zh-CN" b="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b="0" dirty="0"/>
              <a:t>Debug</a:t>
            </a:r>
            <a:r>
              <a:rPr lang="zh-CN" altLang="en-US" b="0" dirty="0"/>
              <a:t>，</a:t>
            </a:r>
            <a:r>
              <a:rPr lang="en-US" altLang="zh-CN" b="0" dirty="0"/>
              <a:t>Debug</a:t>
            </a:r>
            <a:r>
              <a:rPr lang="zh-CN" altLang="en-US" b="0" dirty="0"/>
              <a:t>，</a:t>
            </a:r>
            <a:r>
              <a:rPr lang="en-US" altLang="zh-CN" b="0" dirty="0"/>
              <a:t>Debug…</a:t>
            </a:r>
          </a:p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18995727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TensorFlow</a:t>
            </a:r>
            <a:r>
              <a:rPr lang="zh-CN" altLang="en-US" dirty="0"/>
              <a:t>实践中的一些原则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05001"/>
            <a:ext cx="8458200" cy="4114800"/>
          </a:xfrm>
        </p:spPr>
        <p:txBody>
          <a:bodyPr>
            <a:normAutofit lnSpcReduction="10000"/>
          </a:bodyPr>
          <a:lstStyle/>
          <a:p>
            <a:r>
              <a:rPr lang="en-US" altLang="zh-CN" b="0" dirty="0"/>
              <a:t>Detail</a:t>
            </a:r>
            <a:r>
              <a:rPr lang="zh-CN" altLang="en-US" b="0" dirty="0"/>
              <a:t> </a:t>
            </a:r>
            <a:r>
              <a:rPr lang="en-US" altLang="zh-CN" b="0" dirty="0"/>
              <a:t>dilutes,</a:t>
            </a:r>
            <a:r>
              <a:rPr lang="zh-CN" altLang="en-US" b="0" dirty="0"/>
              <a:t> </a:t>
            </a:r>
            <a:r>
              <a:rPr lang="en-US" altLang="zh-CN" b="0" dirty="0"/>
              <a:t>Principle</a:t>
            </a:r>
            <a:r>
              <a:rPr lang="zh-CN" altLang="en-US" b="0" dirty="0"/>
              <a:t> </a:t>
            </a:r>
            <a:r>
              <a:rPr lang="en-US" altLang="zh-CN" b="0" dirty="0"/>
              <a:t>matters!</a:t>
            </a:r>
          </a:p>
          <a:p>
            <a:r>
              <a:rPr lang="zh-CN" altLang="en-US" b="0" dirty="0"/>
              <a:t>经验之谈，仅供参考！</a:t>
            </a:r>
            <a:endParaRPr lang="en-US" altLang="zh-CN" b="0" dirty="0"/>
          </a:p>
          <a:p>
            <a:r>
              <a:rPr lang="zh-CN" altLang="en-US" b="0" dirty="0">
                <a:solidFill>
                  <a:srgbClr val="FF0000"/>
                </a:solidFill>
              </a:rPr>
              <a:t>编程前</a:t>
            </a:r>
            <a:endParaRPr lang="en-US" altLang="zh-CN" b="0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确定模型，写清楚每一个矩阵、向量的大小，写清楚每一步运算前后的维度</a:t>
            </a:r>
            <a:r>
              <a:rPr lang="zh-CN" altLang="en-US" dirty="0" smtClean="0"/>
              <a:t>变化</a:t>
            </a:r>
            <a:endParaRPr lang="en-US" altLang="zh-CN" dirty="0" smtClean="0"/>
          </a:p>
          <a:p>
            <a:r>
              <a:rPr lang="zh-CN" altLang="en-US" b="0" dirty="0">
                <a:solidFill>
                  <a:srgbClr val="FF0000"/>
                </a:solidFill>
              </a:rPr>
              <a:t>编程时</a:t>
            </a:r>
            <a:endParaRPr lang="en-US" altLang="zh-CN" b="0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模块化测试，用注释的方式明确每个</a:t>
            </a:r>
            <a:r>
              <a:rPr lang="en-US" altLang="zh-CN" dirty="0"/>
              <a:t>component</a:t>
            </a:r>
            <a:r>
              <a:rPr lang="zh-CN" altLang="en-US" dirty="0"/>
              <a:t>前后维度变化、数值变化</a:t>
            </a:r>
            <a:endParaRPr lang="en-US" altLang="zh-CN" dirty="0"/>
          </a:p>
          <a:p>
            <a:pPr lvl="1"/>
            <a:r>
              <a:rPr lang="zh-CN" altLang="en-US" dirty="0"/>
              <a:t>耐心</a:t>
            </a:r>
            <a:r>
              <a:rPr lang="en-US" altLang="zh-CN" dirty="0"/>
              <a:t>debug</a:t>
            </a:r>
          </a:p>
          <a:p>
            <a:pPr lvl="1"/>
            <a:r>
              <a:rPr lang="zh-CN" altLang="en-US" dirty="0"/>
              <a:t>耐心</a:t>
            </a:r>
            <a:r>
              <a:rPr lang="en-US" altLang="zh-CN" dirty="0"/>
              <a:t>debug</a:t>
            </a:r>
          </a:p>
          <a:p>
            <a:pPr lvl="1"/>
            <a:r>
              <a:rPr lang="zh-CN" altLang="en-US" dirty="0"/>
              <a:t>耐心</a:t>
            </a:r>
            <a:r>
              <a:rPr lang="en-US" altLang="zh-CN" dirty="0"/>
              <a:t>debug</a:t>
            </a:r>
          </a:p>
          <a:p>
            <a:pPr lvl="1"/>
            <a:r>
              <a:rPr lang="zh-CN" altLang="en-US" dirty="0"/>
              <a:t>使用一些方法监测程序运行时的数值、结果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b="0" dirty="0"/>
          </a:p>
          <a:p>
            <a:endParaRPr lang="zh-CN" altLang="en-US" b="0" dirty="0"/>
          </a:p>
        </p:txBody>
      </p:sp>
      <p:sp>
        <p:nvSpPr>
          <p:cNvPr id="4" name="文本框 3"/>
          <p:cNvSpPr txBox="1"/>
          <p:nvPr/>
        </p:nvSpPr>
        <p:spPr>
          <a:xfrm>
            <a:off x="3605574" y="6028861"/>
            <a:ext cx="498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</a:rPr>
              <a:t>深度学习：一个关于</a:t>
            </a:r>
            <a:r>
              <a:rPr lang="en-US" altLang="zh-CN" sz="2400" dirty="0">
                <a:solidFill>
                  <a:srgbClr val="FF0000"/>
                </a:solidFill>
              </a:rPr>
              <a:t>shape</a:t>
            </a:r>
            <a:r>
              <a:rPr lang="zh-CN" altLang="en-US" sz="2400" dirty="0">
                <a:solidFill>
                  <a:srgbClr val="FF0000"/>
                </a:solidFill>
              </a:rPr>
              <a:t>的游戏。</a:t>
            </a:r>
          </a:p>
        </p:txBody>
      </p:sp>
    </p:spTree>
    <p:extLst>
      <p:ext uri="{BB962C8B-B14F-4D97-AF65-F5344CB8AC3E}">
        <p14:creationId xmlns:p14="http://schemas.microsoft.com/office/powerpoint/2010/main" val="29470025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 </a:t>
            </a:r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8323385" cy="449204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序列标注</a:t>
            </a:r>
            <a:r>
              <a:rPr lang="zh-CN" altLang="en-US" dirty="0"/>
              <a:t>模型 </a:t>
            </a:r>
            <a:r>
              <a:rPr lang="zh-CN" altLang="en-US" dirty="0" smtClean="0"/>
              <a:t>              （</a:t>
            </a:r>
            <a:r>
              <a:rPr lang="en-US" altLang="zh-CN" dirty="0" smtClean="0"/>
              <a:t>30</a:t>
            </a:r>
            <a:r>
              <a:rPr lang="zh-CN" altLang="en-US" dirty="0"/>
              <a:t>分钟）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CRF, CRF</a:t>
            </a:r>
            <a:r>
              <a:rPr lang="zh-CN" altLang="en-US" dirty="0"/>
              <a:t>工具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 smtClean="0"/>
              <a:t>TensorFlow</a:t>
            </a:r>
            <a:r>
              <a:rPr lang="zh-CN" altLang="en-US" dirty="0" smtClean="0"/>
              <a:t>介绍          （</a:t>
            </a:r>
            <a:r>
              <a:rPr lang="en-US" altLang="zh-CN" dirty="0" smtClean="0"/>
              <a:t>90</a:t>
            </a:r>
            <a:r>
              <a:rPr lang="zh-CN" altLang="en-US" dirty="0"/>
              <a:t>分钟）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 smtClean="0"/>
              <a:t>TensorFlow</a:t>
            </a:r>
            <a:r>
              <a:rPr lang="zh-CN" altLang="en-US" dirty="0" smtClean="0"/>
              <a:t>实践          （</a:t>
            </a:r>
            <a:r>
              <a:rPr lang="en-US" altLang="zh-CN" dirty="0" smtClean="0"/>
              <a:t>30</a:t>
            </a:r>
            <a:r>
              <a:rPr lang="zh-CN" altLang="en-US" dirty="0"/>
              <a:t>分钟）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Logistics </a:t>
            </a:r>
            <a:r>
              <a:rPr lang="en-US" altLang="zh-CN" dirty="0"/>
              <a:t>Regression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solidFill>
                  <a:srgbClr val="FF0000"/>
                </a:solidFill>
              </a:rPr>
              <a:t>TensorFlow</a:t>
            </a:r>
            <a:r>
              <a:rPr lang="zh-CN" altLang="en-US" dirty="0" smtClean="0">
                <a:solidFill>
                  <a:srgbClr val="FF0000"/>
                </a:solidFill>
              </a:rPr>
              <a:t>实践          （</a:t>
            </a:r>
            <a:r>
              <a:rPr lang="en-US" altLang="zh-CN" dirty="0" smtClean="0">
                <a:solidFill>
                  <a:srgbClr val="FF0000"/>
                </a:solidFill>
              </a:rPr>
              <a:t>30</a:t>
            </a:r>
            <a:r>
              <a:rPr lang="zh-CN" altLang="en-US" dirty="0">
                <a:solidFill>
                  <a:srgbClr val="FF0000"/>
                </a:solidFill>
              </a:rPr>
              <a:t>分钟</a:t>
            </a:r>
            <a:r>
              <a:rPr lang="zh-CN" altLang="en-US" dirty="0" smtClean="0">
                <a:solidFill>
                  <a:srgbClr val="FF0000"/>
                </a:solidFill>
              </a:rPr>
              <a:t>）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多层前馈</a:t>
            </a:r>
            <a:r>
              <a:rPr lang="zh-CN" altLang="en-US" dirty="0" smtClean="0"/>
              <a:t>网络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0525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err="1" smtClean="0"/>
              <a:t>TensorFlow</a:t>
            </a:r>
            <a:r>
              <a:rPr lang="zh-CN" altLang="en-US" dirty="0" smtClean="0"/>
              <a:t>实现文本分类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0" dirty="0" smtClean="0"/>
              <a:t>向量空间模型（</a:t>
            </a:r>
            <a:r>
              <a:rPr lang="en-US" altLang="zh-CN" b="0" dirty="0" smtClean="0"/>
              <a:t>VSM</a:t>
            </a:r>
            <a:r>
              <a:rPr lang="zh-CN" altLang="en-US" b="0" dirty="0" smtClean="0"/>
              <a:t>）</a:t>
            </a:r>
            <a:endParaRPr lang="en-US" altLang="zh-CN" b="0" dirty="0" smtClean="0"/>
          </a:p>
          <a:p>
            <a:pPr>
              <a:lnSpc>
                <a:spcPct val="150000"/>
              </a:lnSpc>
            </a:pPr>
            <a:endParaRPr lang="en-US" altLang="zh-CN" b="0" dirty="0" smtClean="0"/>
          </a:p>
          <a:p>
            <a:pPr>
              <a:lnSpc>
                <a:spcPct val="150000"/>
              </a:lnSpc>
            </a:pPr>
            <a:r>
              <a:rPr lang="zh-CN" altLang="en-US" b="0" dirty="0" smtClean="0"/>
              <a:t>文本：向量表示（</a:t>
            </a:r>
            <a:r>
              <a:rPr lang="en-US" altLang="zh-CN" b="0" dirty="0" err="1" smtClean="0"/>
              <a:t>tf-idf</a:t>
            </a:r>
            <a:r>
              <a:rPr lang="zh-CN" altLang="en-US" b="0" dirty="0" smtClean="0"/>
              <a:t>权重）</a:t>
            </a:r>
            <a:endParaRPr lang="en-US" altLang="zh-CN" b="0" dirty="0" smtClean="0"/>
          </a:p>
          <a:p>
            <a:pPr>
              <a:lnSpc>
                <a:spcPct val="150000"/>
              </a:lnSpc>
            </a:pPr>
            <a:endParaRPr lang="en-US" altLang="zh-CN" b="0" dirty="0" smtClean="0"/>
          </a:p>
          <a:p>
            <a:pPr>
              <a:lnSpc>
                <a:spcPct val="150000"/>
              </a:lnSpc>
            </a:pPr>
            <a:r>
              <a:rPr lang="zh-CN" altLang="en-US" b="0" dirty="0" smtClean="0"/>
              <a:t>分类：</a:t>
            </a:r>
            <a:r>
              <a:rPr lang="en-US" altLang="zh-CN" b="0" dirty="0" err="1" smtClean="0"/>
              <a:t>TensorFlow</a:t>
            </a:r>
            <a:r>
              <a:rPr lang="zh-CN" altLang="en-US" b="0" dirty="0" smtClean="0"/>
              <a:t>实现</a:t>
            </a:r>
            <a:endParaRPr lang="en-US" altLang="zh-CN" b="0" dirty="0" smtClean="0"/>
          </a:p>
          <a:p>
            <a:pPr>
              <a:lnSpc>
                <a:spcPct val="150000"/>
              </a:lnSpc>
            </a:pP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8089967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文本的向量表示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1" y="1931670"/>
            <a:ext cx="8458200" cy="4114800"/>
          </a:xfrm>
        </p:spPr>
        <p:txBody>
          <a:bodyPr>
            <a:noAutofit/>
          </a:bodyPr>
          <a:lstStyle/>
          <a:p>
            <a:r>
              <a:rPr lang="zh-CN" altLang="en-US" sz="1800" dirty="0" smtClean="0"/>
              <a:t>对全部语料统计词表（</a:t>
            </a:r>
            <a:r>
              <a:rPr lang="en-US" altLang="zh-CN" sz="1800" dirty="0" smtClean="0"/>
              <a:t>vocabulary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endParaRPr lang="en-US" altLang="zh-CN" sz="1800" dirty="0"/>
          </a:p>
          <a:p>
            <a:r>
              <a:rPr lang="zh-CN" altLang="en-US" sz="1800" dirty="0" smtClean="0"/>
              <a:t>对单个文本分词</a:t>
            </a:r>
            <a:endParaRPr lang="en-US" altLang="zh-CN" sz="1800" dirty="0" smtClean="0"/>
          </a:p>
          <a:p>
            <a:endParaRPr lang="en-US" altLang="zh-CN" sz="1800" dirty="0"/>
          </a:p>
          <a:p>
            <a:endParaRPr lang="en-US" altLang="zh-CN" sz="1800" dirty="0" smtClean="0"/>
          </a:p>
          <a:p>
            <a:endParaRPr lang="en-US" altLang="zh-CN" sz="1800" dirty="0" smtClean="0"/>
          </a:p>
          <a:p>
            <a:r>
              <a:rPr lang="zh-CN" altLang="en-US" sz="1800" dirty="0" smtClean="0"/>
              <a:t>对单个文本计算</a:t>
            </a:r>
            <a:r>
              <a:rPr lang="en-US" altLang="zh-CN" sz="1800" dirty="0" smtClean="0"/>
              <a:t>TF(IDF)</a:t>
            </a:r>
          </a:p>
          <a:p>
            <a:endParaRPr lang="en-US" altLang="zh-CN" sz="1800" dirty="0"/>
          </a:p>
          <a:p>
            <a:endParaRPr lang="en-US" altLang="zh-CN" sz="1800" dirty="0" smtClean="0"/>
          </a:p>
          <a:p>
            <a:endParaRPr lang="en-US" altLang="zh-CN" sz="1800" dirty="0"/>
          </a:p>
          <a:p>
            <a:endParaRPr lang="en-US" altLang="zh-CN" sz="1800" dirty="0" smtClean="0"/>
          </a:p>
          <a:p>
            <a:endParaRPr lang="en-US" altLang="zh-CN" sz="1800" dirty="0"/>
          </a:p>
          <a:p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marL="457200" lvl="1" indent="0">
              <a:buNone/>
            </a:pPr>
            <a:r>
              <a:rPr lang="en-US" altLang="zh-CN" sz="1800" dirty="0" smtClean="0"/>
              <a:t>		</a:t>
            </a:r>
            <a:endParaRPr lang="zh-CN" altLang="en-US" sz="18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117615" y="3178165"/>
            <a:ext cx="4050587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def </a:t>
            </a:r>
            <a:r>
              <a:rPr lang="zh-CN" altLang="zh-CN" sz="1200" b="1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tokenizer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(sent):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words = [w.strip() </a:t>
            </a:r>
            <a:r>
              <a:rPr lang="zh-CN" altLang="zh-CN" sz="12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for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w </a:t>
            </a:r>
            <a:r>
              <a:rPr lang="zh-CN" altLang="zh-CN" sz="12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in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nltk.word_tokenize(sent)]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words = [w.lower() </a:t>
            </a:r>
            <a:r>
              <a:rPr lang="zh-CN" altLang="zh-CN" sz="12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for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w </a:t>
            </a:r>
            <a:r>
              <a:rPr lang="zh-CN" altLang="zh-CN" sz="12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in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words </a:t>
            </a:r>
            <a:r>
              <a:rPr lang="zh-CN" altLang="zh-CN" sz="12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if </a:t>
            </a:r>
            <a:r>
              <a:rPr lang="zh-CN" altLang="zh-CN" sz="1200" dirty="0">
                <a:solidFill>
                  <a:srgbClr val="8888C6"/>
                </a:solidFill>
                <a:latin typeface="Arial Unicode MS" panose="020B0604020202020204" pitchFamily="34" charset="-122"/>
                <a:ea typeface="Source Code Pro"/>
              </a:rPr>
              <a:t>len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(w) &gt; </a:t>
            </a:r>
            <a:r>
              <a:rPr lang="zh-CN" altLang="zh-CN" sz="12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0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]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</a:t>
            </a:r>
            <a:r>
              <a:rPr lang="zh-CN" altLang="zh-CN" sz="12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return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words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705600" y="1913046"/>
            <a:ext cx="4648200" cy="24929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def </a:t>
            </a:r>
            <a:r>
              <a:rPr lang="zh-CN" altLang="zh-CN" sz="1200" b="1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create_vocbulary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</a:t>
            </a:r>
            <a:r>
              <a:rPr lang="zh-CN" altLang="zh-CN" sz="1200" dirty="0">
                <a:solidFill>
                  <a:srgbClr val="94558D"/>
                </a:solidFill>
                <a:latin typeface="Arial Unicode MS" panose="020B0604020202020204" pitchFamily="34" charset="-122"/>
                <a:ea typeface="Source Code Pro"/>
              </a:rPr>
              <a:t>self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max_vocab_size=</a:t>
            </a:r>
            <a:r>
              <a:rPr lang="zh-CN" altLang="zh-CN" sz="12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30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*</a:t>
            </a:r>
            <a:r>
              <a:rPr lang="zh-CN" altLang="zh-CN" sz="12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1000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):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</a:t>
            </a:r>
            <a:r>
              <a:rPr lang="zh-CN" altLang="zh-CN" sz="1200" dirty="0">
                <a:solidFill>
                  <a:srgbClr val="808080"/>
                </a:solidFill>
                <a:latin typeface="Arial Unicode MS" panose="020B0604020202020204" pitchFamily="34" charset="-122"/>
                <a:ea typeface="Source Code Pro"/>
              </a:rPr>
              <a:t>#</a:t>
            </a:r>
            <a:r>
              <a:rPr lang="zh-CN" altLang="zh-CN" sz="12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先获取词表</a:t>
            </a:r>
            <a:br>
              <a:rPr lang="zh-CN" altLang="zh-CN" sz="12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12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word_counts = Counter()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</a:t>
            </a:r>
            <a:r>
              <a:rPr lang="zh-CN" altLang="zh-CN" sz="12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with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codecs.open(</a:t>
            </a:r>
            <a:r>
              <a:rPr lang="zh-CN" altLang="zh-CN" sz="1200" dirty="0">
                <a:solidFill>
                  <a:srgbClr val="94558D"/>
                </a:solidFill>
                <a:latin typeface="Arial Unicode MS" panose="020B0604020202020204" pitchFamily="34" charset="-122"/>
                <a:ea typeface="Source Code Pro"/>
              </a:rPr>
              <a:t>self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.data_path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'rb'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'utf-8'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 </a:t>
            </a:r>
            <a:r>
              <a:rPr lang="zh-CN" altLang="zh-CN" sz="12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as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f: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</a:t>
            </a:r>
            <a:r>
              <a:rPr lang="zh-CN" altLang="zh-CN" sz="12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for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line </a:t>
            </a:r>
            <a:r>
              <a:rPr lang="zh-CN" altLang="zh-CN" sz="12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in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f: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    label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text = line.split(</a:t>
            </a:r>
            <a:r>
              <a:rPr lang="zh-CN" altLang="zh-CN" sz="12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'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\t</a:t>
            </a:r>
            <a:r>
              <a:rPr lang="zh-CN" altLang="zh-CN" sz="12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'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    words = tokenizer(text)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    word_counts.update(words)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word_frqs = word_counts.most_common(max_vocab_size)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</a:t>
            </a:r>
            <a:r>
              <a:rPr lang="zh-CN" altLang="zh-CN" sz="1200" dirty="0">
                <a:solidFill>
                  <a:srgbClr val="94558D"/>
                </a:solidFill>
                <a:latin typeface="Arial Unicode MS" panose="020B0604020202020204" pitchFamily="34" charset="-122"/>
                <a:ea typeface="Source Code Pro"/>
              </a:rPr>
              <a:t>self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.vocab_list = [x[</a:t>
            </a:r>
            <a:r>
              <a:rPr lang="zh-CN" altLang="zh-CN" sz="12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0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] </a:t>
            </a:r>
            <a:r>
              <a:rPr lang="zh-CN" altLang="zh-CN" sz="12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for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x </a:t>
            </a:r>
            <a:r>
              <a:rPr lang="zh-CN" altLang="zh-CN" sz="12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in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word_frqs]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</a:t>
            </a:r>
            <a:r>
              <a:rPr lang="zh-CN" altLang="zh-CN" sz="1200" dirty="0">
                <a:solidFill>
                  <a:srgbClr val="94558D"/>
                </a:solidFill>
                <a:latin typeface="Arial Unicode MS" panose="020B0604020202020204" pitchFamily="34" charset="-122"/>
                <a:ea typeface="Source Code Pro"/>
              </a:rPr>
              <a:t>self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.vocab_size = </a:t>
            </a:r>
            <a:r>
              <a:rPr lang="zh-CN" altLang="zh-CN" sz="1200" dirty="0">
                <a:solidFill>
                  <a:srgbClr val="8888C6"/>
                </a:solidFill>
                <a:latin typeface="Arial Unicode MS" panose="020B0604020202020204" pitchFamily="34" charset="-122"/>
                <a:ea typeface="Source Code Pro"/>
              </a:rPr>
              <a:t>len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</a:t>
            </a:r>
            <a:r>
              <a:rPr lang="zh-CN" altLang="zh-CN" sz="1200" dirty="0">
                <a:solidFill>
                  <a:srgbClr val="94558D"/>
                </a:solidFill>
                <a:latin typeface="Arial Unicode MS" panose="020B0604020202020204" pitchFamily="34" charset="-122"/>
                <a:ea typeface="Source Code Pro"/>
              </a:rPr>
              <a:t>self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.vocab_list)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</a:t>
            </a:r>
            <a:r>
              <a:rPr lang="zh-CN" altLang="zh-CN" sz="1200" dirty="0">
                <a:solidFill>
                  <a:srgbClr val="94558D"/>
                </a:solidFill>
                <a:latin typeface="Arial Unicode MS" panose="020B0604020202020204" pitchFamily="34" charset="-122"/>
                <a:ea typeface="Source Code Pro"/>
              </a:rPr>
              <a:t>self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.vocab = </a:t>
            </a:r>
            <a:r>
              <a:rPr lang="zh-CN" altLang="zh-CN" sz="1200" dirty="0">
                <a:solidFill>
                  <a:srgbClr val="8888C6"/>
                </a:solidFill>
                <a:latin typeface="Arial Unicode MS" panose="020B0604020202020204" pitchFamily="34" charset="-122"/>
                <a:ea typeface="Source Code Pro"/>
              </a:rPr>
              <a:t>dict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([(x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y) </a:t>
            </a:r>
            <a:r>
              <a:rPr lang="zh-CN" altLang="zh-CN" sz="12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for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(y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x) </a:t>
            </a:r>
            <a:r>
              <a:rPr lang="zh-CN" altLang="zh-CN" sz="12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in </a:t>
            </a:r>
            <a:r>
              <a:rPr lang="zh-CN" altLang="zh-CN" sz="1200" dirty="0">
                <a:solidFill>
                  <a:srgbClr val="8888C6"/>
                </a:solidFill>
                <a:latin typeface="Arial Unicode MS" panose="020B0604020202020204" pitchFamily="34" charset="-122"/>
                <a:ea typeface="Source Code Pro"/>
              </a:rPr>
              <a:t>enumerate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</a:t>
            </a:r>
            <a:r>
              <a:rPr lang="zh-CN" altLang="zh-CN" sz="1200" dirty="0">
                <a:solidFill>
                  <a:srgbClr val="94558D"/>
                </a:solidFill>
                <a:latin typeface="Arial Unicode MS" panose="020B0604020202020204" pitchFamily="34" charset="-122"/>
                <a:ea typeface="Source Code Pro"/>
              </a:rPr>
              <a:t>self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.vocab_list)])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</a:t>
            </a:r>
            <a:r>
              <a:rPr lang="zh-CN" altLang="zh-CN" sz="12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print </a:t>
            </a:r>
            <a:r>
              <a:rPr lang="zh-CN" altLang="zh-CN" sz="12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"vocab size: "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94558D"/>
                </a:solidFill>
                <a:latin typeface="Arial Unicode MS" panose="020B0604020202020204" pitchFamily="34" charset="-122"/>
                <a:ea typeface="Source Code Pro"/>
              </a:rPr>
              <a:t>self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.vocab_size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067046" y="4665642"/>
            <a:ext cx="5105400" cy="17543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for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line </a:t>
            </a:r>
            <a:r>
              <a:rPr lang="zh-CN" altLang="zh-CN" sz="1200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in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f: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label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text = line.split(</a:t>
            </a:r>
            <a:r>
              <a:rPr lang="zh-CN" altLang="zh-CN" sz="12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'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\t</a:t>
            </a:r>
            <a:r>
              <a:rPr lang="zh-CN" altLang="zh-CN" sz="12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'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x_data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y_data = </a:t>
            </a:r>
            <a:r>
              <a:rPr lang="zh-CN" altLang="zh-CN" sz="1200" dirty="0">
                <a:solidFill>
                  <a:srgbClr val="8888C6"/>
                </a:solidFill>
                <a:latin typeface="Arial Unicode MS" panose="020B0604020202020204" pitchFamily="34" charset="-122"/>
                <a:ea typeface="Source Code Pro"/>
              </a:rPr>
              <a:t>list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()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8888C6"/>
                </a:solidFill>
                <a:latin typeface="Arial Unicode MS" panose="020B0604020202020204" pitchFamily="34" charset="-122"/>
                <a:ea typeface="Source Code Pro"/>
              </a:rPr>
              <a:t>list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()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word_counts = Counter()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word_counts.update(tokenizer(text))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FF0000"/>
                </a:solidFill>
                <a:latin typeface="Arial Unicode MS" panose="020B0604020202020204" pitchFamily="34" charset="-122"/>
                <a:ea typeface="Source Code Pro"/>
              </a:rPr>
              <a:t>    </a:t>
            </a:r>
            <a:r>
              <a:rPr lang="zh-CN" altLang="zh-CN" sz="1200" b="1" dirty="0">
                <a:solidFill>
                  <a:srgbClr val="FF0000"/>
                </a:solidFill>
                <a:latin typeface="Arial Unicode MS" panose="020B0604020202020204" pitchFamily="34" charset="-122"/>
                <a:ea typeface="Source Code Pro"/>
              </a:rPr>
              <a:t>for </a:t>
            </a:r>
            <a:r>
              <a:rPr lang="zh-CN" altLang="zh-CN" sz="1200" dirty="0">
                <a:solidFill>
                  <a:srgbClr val="FF0000"/>
                </a:solidFill>
                <a:latin typeface="Arial Unicode MS" panose="020B0604020202020204" pitchFamily="34" charset="-122"/>
                <a:ea typeface="Source Code Pro"/>
              </a:rPr>
              <a:t>word </a:t>
            </a:r>
            <a:r>
              <a:rPr lang="zh-CN" altLang="zh-CN" sz="1200" b="1" dirty="0">
                <a:solidFill>
                  <a:srgbClr val="FF0000"/>
                </a:solidFill>
                <a:latin typeface="Arial Unicode MS" panose="020B0604020202020204" pitchFamily="34" charset="-122"/>
                <a:ea typeface="Source Code Pro"/>
              </a:rPr>
              <a:t>in </a:t>
            </a:r>
            <a:r>
              <a:rPr lang="zh-CN" altLang="zh-CN" sz="1200" dirty="0">
                <a:solidFill>
                  <a:srgbClr val="FF0000"/>
                </a:solidFill>
                <a:latin typeface="Arial Unicode MS" panose="020B0604020202020204" pitchFamily="34" charset="-122"/>
                <a:ea typeface="Source Code Pro"/>
              </a:rPr>
              <a:t>self.vocab_list:</a:t>
            </a:r>
            <a:br>
              <a:rPr lang="zh-CN" altLang="zh-CN" sz="1200" dirty="0">
                <a:solidFill>
                  <a:srgbClr val="FF0000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FF0000"/>
                </a:solidFill>
                <a:latin typeface="Arial Unicode MS" panose="020B0604020202020204" pitchFamily="34" charset="-122"/>
                <a:ea typeface="Source Code Pro"/>
              </a:rPr>
              <a:t>        value = 1.0 </a:t>
            </a:r>
            <a:r>
              <a:rPr lang="zh-CN" altLang="zh-CN" sz="1200" b="1" dirty="0">
                <a:solidFill>
                  <a:srgbClr val="FF0000"/>
                </a:solidFill>
                <a:latin typeface="Arial Unicode MS" panose="020B0604020202020204" pitchFamily="34" charset="-122"/>
                <a:ea typeface="Source Code Pro"/>
              </a:rPr>
              <a:t>if </a:t>
            </a:r>
            <a:r>
              <a:rPr lang="zh-CN" altLang="zh-CN" sz="1200" dirty="0">
                <a:solidFill>
                  <a:srgbClr val="FF0000"/>
                </a:solidFill>
                <a:latin typeface="Arial Unicode MS" panose="020B0604020202020204" pitchFamily="34" charset="-122"/>
                <a:ea typeface="Source Code Pro"/>
              </a:rPr>
              <a:t>word </a:t>
            </a:r>
            <a:r>
              <a:rPr lang="zh-CN" altLang="zh-CN" sz="1200" b="1" dirty="0">
                <a:solidFill>
                  <a:srgbClr val="FF0000"/>
                </a:solidFill>
                <a:latin typeface="Arial Unicode MS" panose="020B0604020202020204" pitchFamily="34" charset="-122"/>
                <a:ea typeface="Source Code Pro"/>
              </a:rPr>
              <a:t>in </a:t>
            </a:r>
            <a:r>
              <a:rPr lang="zh-CN" altLang="zh-CN" sz="1200" dirty="0">
                <a:solidFill>
                  <a:srgbClr val="FF0000"/>
                </a:solidFill>
                <a:latin typeface="Arial Unicode MS" panose="020B0604020202020204" pitchFamily="34" charset="-122"/>
                <a:ea typeface="Source Code Pro"/>
              </a:rPr>
              <a:t>word_counts </a:t>
            </a:r>
            <a:r>
              <a:rPr lang="zh-CN" altLang="zh-CN" sz="1200" b="1" dirty="0">
                <a:solidFill>
                  <a:srgbClr val="FF0000"/>
                </a:solidFill>
                <a:latin typeface="Arial Unicode MS" panose="020B0604020202020204" pitchFamily="34" charset="-122"/>
                <a:ea typeface="Source Code Pro"/>
              </a:rPr>
              <a:t>else </a:t>
            </a:r>
            <a:r>
              <a:rPr lang="zh-CN" altLang="zh-CN" sz="1200" dirty="0">
                <a:solidFill>
                  <a:srgbClr val="FF0000"/>
                </a:solidFill>
                <a:latin typeface="Arial Unicode MS" panose="020B0604020202020204" pitchFamily="34" charset="-122"/>
                <a:ea typeface="Source Code Pro"/>
              </a:rPr>
              <a:t>0.0</a:t>
            </a:r>
            <a:br>
              <a:rPr lang="zh-CN" altLang="zh-CN" sz="1200" dirty="0">
                <a:solidFill>
                  <a:srgbClr val="FF0000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FF0000"/>
                </a:solidFill>
                <a:latin typeface="Arial Unicode MS" panose="020B0604020202020204" pitchFamily="34" charset="-122"/>
                <a:ea typeface="Source Code Pro"/>
              </a:rPr>
              <a:t>        x_data.append(value)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/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dataset.append((x_data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y_data))</a:t>
            </a:r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38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Tensoflow</a:t>
            </a:r>
            <a:r>
              <a:rPr lang="zh-CN" altLang="en-US" dirty="0" smtClean="0"/>
              <a:t>进行文本分类：模型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019300" y="2052757"/>
            <a:ext cx="8153400" cy="41242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with 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tf.Graph().as_default():</a:t>
            </a:r>
            <a:b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x_data = tf.placeholder(tf.float32</a:t>
            </a: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[</a:t>
            </a:r>
            <a:r>
              <a:rPr lang="zh-CN" altLang="zh-CN" dirty="0">
                <a:solidFill>
                  <a:srgbClr val="8888C6"/>
                </a:solidFill>
                <a:latin typeface="Arial Unicode MS" panose="020B0604020202020204" pitchFamily="34" charset="-122"/>
                <a:ea typeface="Source Code Pro"/>
              </a:rPr>
              <a:t>None</a:t>
            </a: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m])</a:t>
            </a:r>
            <a:b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y_data = tf.placeholder(tf.float32</a:t>
            </a: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[</a:t>
            </a:r>
            <a:r>
              <a:rPr lang="zh-CN" altLang="zh-CN" dirty="0">
                <a:solidFill>
                  <a:srgbClr val="8888C6"/>
                </a:solidFill>
                <a:latin typeface="Arial Unicode MS" panose="020B0604020202020204" pitchFamily="34" charset="-122"/>
                <a:ea typeface="Source Code Pro"/>
              </a:rPr>
              <a:t>None</a:t>
            </a: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2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])</a:t>
            </a:r>
            <a:b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/>
            </a:r>
            <a:b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W = tf.Variable(tf.truncated_normal([m</a:t>
            </a: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b="1" dirty="0">
                <a:solidFill>
                  <a:srgbClr val="FF0000"/>
                </a:solidFill>
                <a:latin typeface="Arial Unicode MS" panose="020B0604020202020204" pitchFamily="34" charset="-122"/>
                <a:ea typeface="Source Code Pro"/>
              </a:rPr>
              <a:t>2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]</a:t>
            </a: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stddev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</a:t>
            </a:r>
            <a:r>
              <a:rPr lang="zh-CN" altLang="zh-CN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0.1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name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</a:t>
            </a:r>
            <a:r>
              <a:rPr lang="zh-CN" altLang="zh-CN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"W"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b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b = tf.Variable(tf.constant(</a:t>
            </a:r>
            <a:r>
              <a:rPr lang="zh-CN" altLang="zh-CN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0.1</a:t>
            </a: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shape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=[</a:t>
            </a:r>
            <a:r>
              <a:rPr lang="zh-CN" altLang="zh-CN" b="1" dirty="0">
                <a:solidFill>
                  <a:srgbClr val="FF0000"/>
                </a:solidFill>
                <a:latin typeface="Arial Unicode MS" panose="020B0604020202020204" pitchFamily="34" charset="-122"/>
                <a:ea typeface="Source Code Pro"/>
              </a:rPr>
              <a:t>2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])</a:t>
            </a: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name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</a:t>
            </a:r>
            <a:r>
              <a:rPr lang="zh-CN" altLang="zh-CN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"b"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b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/>
            </a:r>
            <a:b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y_pred = tf.nn.softmax(tf.matmul(x_data</a:t>
            </a: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W) + b)</a:t>
            </a:r>
            <a:b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/>
            </a:r>
            <a:b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cost = tf.reduce_mean(-tf.reduce_sum(y_data * tf.log(y_pred)</a:t>
            </a: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</a:t>
            </a:r>
            <a:b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                                         </a:t>
            </a:r>
            <a:r>
              <a:rPr lang="zh-CN" altLang="zh-CN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reduction_indices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</a:t>
            </a:r>
            <a:r>
              <a:rPr lang="zh-CN" altLang="zh-CN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))</a:t>
            </a:r>
            <a:b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loss = cost + </a:t>
            </a:r>
            <a:r>
              <a:rPr lang="zh-CN" altLang="zh-CN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0.025 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* (tf.nn.l2_loss(W) + tf.nn.l2_loss(b))</a:t>
            </a:r>
            <a:b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/>
            </a:r>
            <a:b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optimizer = tf.train.GradientDescentOptimizer(</a:t>
            </a:r>
            <a:r>
              <a:rPr lang="zh-CN" altLang="zh-CN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0.001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).minimize(loss)</a:t>
            </a:r>
            <a:endParaRPr lang="zh-CN" altLang="zh-CN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02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Tensoflow</a:t>
            </a:r>
            <a:r>
              <a:rPr lang="zh-CN" altLang="en-US" dirty="0"/>
              <a:t>进行文本</a:t>
            </a:r>
            <a:r>
              <a:rPr lang="zh-CN" altLang="en-US" dirty="0" smtClean="0"/>
              <a:t>分类：训练和测试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823813" y="1747504"/>
            <a:ext cx="10529987" cy="48013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with 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tf.Session() </a:t>
            </a:r>
            <a:r>
              <a:rPr lang="zh-CN" altLang="zh-CN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as 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session:</a:t>
            </a:r>
            <a:b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session.run(tf.global_variables_initializer())</a:t>
            </a:r>
            <a:b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</a:t>
            </a:r>
            <a:r>
              <a:rPr lang="zh-CN" altLang="zh-CN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for 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epoch </a:t>
            </a:r>
            <a:r>
              <a:rPr lang="zh-CN" altLang="zh-CN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in </a:t>
            </a:r>
            <a:r>
              <a:rPr lang="zh-CN" altLang="zh-CN" dirty="0">
                <a:solidFill>
                  <a:srgbClr val="8888C6"/>
                </a:solidFill>
                <a:latin typeface="Arial Unicode MS" panose="020B0604020202020204" pitchFamily="34" charset="-122"/>
                <a:ea typeface="Source Code Pro"/>
              </a:rPr>
              <a:t>xrange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</a:t>
            </a:r>
            <a:r>
              <a:rPr lang="zh-CN" altLang="zh-CN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100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):</a:t>
            </a:r>
            <a:b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epoch_start = time.time()</a:t>
            </a:r>
            <a:b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loss_sum = </a:t>
            </a:r>
            <a:r>
              <a:rPr lang="zh-CN" altLang="zh-CN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0.0</a:t>
            </a:r>
            <a:br>
              <a:rPr lang="zh-CN" altLang="zh-CN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        </a:t>
            </a:r>
            <a:r>
              <a:rPr lang="zh-CN" altLang="zh-CN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for 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start</a:t>
            </a: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end </a:t>
            </a:r>
            <a:r>
              <a:rPr lang="zh-CN" altLang="zh-CN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in </a:t>
            </a:r>
            <a:r>
              <a:rPr lang="zh-CN" altLang="zh-CN" dirty="0">
                <a:solidFill>
                  <a:srgbClr val="8888C6"/>
                </a:solidFill>
                <a:latin typeface="Arial Unicode MS" panose="020B0604020202020204" pitchFamily="34" charset="-122"/>
                <a:ea typeface="Source Code Pro"/>
              </a:rPr>
              <a:t>zip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</a:t>
            </a:r>
            <a:r>
              <a:rPr lang="zh-CN" altLang="zh-CN" dirty="0">
                <a:solidFill>
                  <a:srgbClr val="8888C6"/>
                </a:solidFill>
                <a:latin typeface="Arial Unicode MS" panose="020B0604020202020204" pitchFamily="34" charset="-122"/>
                <a:ea typeface="Source Code Pro"/>
              </a:rPr>
              <a:t>range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</a:t>
            </a:r>
            <a:r>
              <a:rPr lang="zh-CN" altLang="zh-CN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0</a:t>
            </a: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dirty="0">
                <a:solidFill>
                  <a:srgbClr val="8888C6"/>
                </a:solidFill>
                <a:latin typeface="Arial Unicode MS" panose="020B0604020202020204" pitchFamily="34" charset="-122"/>
                <a:ea typeface="Source Code Pro"/>
              </a:rPr>
              <a:t>len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(train_X)</a:t>
            </a: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128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dirty="0">
                <a:solidFill>
                  <a:srgbClr val="8888C6"/>
                </a:solidFill>
                <a:latin typeface="Arial Unicode MS" panose="020B0604020202020204" pitchFamily="34" charset="-122"/>
                <a:ea typeface="Source Code Pro"/>
              </a:rPr>
              <a:t>range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</a:t>
            </a:r>
            <a:r>
              <a:rPr lang="zh-CN" altLang="zh-CN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128</a:t>
            </a: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dirty="0">
                <a:solidFill>
                  <a:srgbClr val="8888C6"/>
                </a:solidFill>
                <a:latin typeface="Arial Unicode MS" panose="020B0604020202020204" pitchFamily="34" charset="-122"/>
                <a:ea typeface="Source Code Pro"/>
              </a:rPr>
              <a:t>len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(train_X) + </a:t>
            </a:r>
            <a:r>
              <a:rPr lang="zh-CN" altLang="zh-CN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128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)):</a:t>
            </a:r>
            <a:b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    _</a:t>
            </a: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curr_loss = session.run([optimizer</a:t>
            </a: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loss]</a:t>
            </a: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</a:t>
            </a:r>
            <a:b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                                       </a:t>
            </a:r>
            <a:r>
              <a:rPr lang="zh-CN" altLang="zh-CN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feed_dict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={x_data: train_X[start:end]</a:t>
            </a: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</a:t>
            </a:r>
            <a:b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                                                  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y_data: train_Y[start:end]})</a:t>
            </a:r>
            <a:b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    loss_sum += curr_loss</a:t>
            </a:r>
            <a:b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epoch_finish = time.time()</a:t>
            </a:r>
            <a:b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</a:t>
            </a:r>
            <a:r>
              <a:rPr lang="zh-CN" altLang="zh-CN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print </a:t>
            </a:r>
            <a:r>
              <a:rPr lang="zh-CN" altLang="zh-CN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"</a:t>
            </a:r>
            <a:r>
              <a:rPr lang="zh-CN" altLang="zh-CN" dirty="0">
                <a:solidFill>
                  <a:srgbClr val="A5C261"/>
                </a:solidFill>
                <a:latin typeface="宋体" panose="02010600030101010101" pitchFamily="2" charset="-122"/>
              </a:rPr>
              <a:t>第</a:t>
            </a:r>
            <a:r>
              <a:rPr lang="zh-CN" altLang="zh-CN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 %d </a:t>
            </a:r>
            <a:r>
              <a:rPr lang="zh-CN" altLang="zh-CN" dirty="0">
                <a:solidFill>
                  <a:srgbClr val="A5C261"/>
                </a:solidFill>
                <a:latin typeface="宋体" panose="02010600030101010101" pitchFamily="2" charset="-122"/>
              </a:rPr>
              <a:t>轮</a:t>
            </a:r>
            <a:r>
              <a:rPr lang="zh-CN" altLang="zh-CN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 loss %.5f time %.2f" 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% (epoch</a:t>
            </a: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loss_sum</a:t>
            </a: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epoch_finish - epoch_start)</a:t>
            </a:r>
            <a:b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/>
            </a:r>
            <a:b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</a:t>
            </a:r>
            <a:r>
              <a:rPr lang="zh-CN" altLang="zh-CN" dirty="0">
                <a:solidFill>
                  <a:srgbClr val="808080"/>
                </a:solidFill>
                <a:latin typeface="Arial Unicode MS" panose="020B0604020202020204" pitchFamily="34" charset="-122"/>
                <a:ea typeface="Source Code Pro"/>
              </a:rPr>
              <a:t># </a:t>
            </a:r>
            <a:r>
              <a:rPr lang="zh-CN" altLang="zh-CN" dirty="0">
                <a:solidFill>
                  <a:srgbClr val="808080"/>
                </a:solidFill>
                <a:latin typeface="宋体" panose="02010600030101010101" pitchFamily="2" charset="-122"/>
              </a:rPr>
              <a:t>模型测试</a:t>
            </a:r>
            <a:br>
              <a:rPr lang="zh-CN" altLang="zh-CN" dirty="0">
                <a:solidFill>
                  <a:srgbClr val="808080"/>
                </a:solidFill>
                <a:latin typeface="宋体" panose="02010600030101010101" pitchFamily="2" charset="-122"/>
              </a:rPr>
            </a:br>
            <a:r>
              <a:rPr lang="zh-CN" altLang="zh-CN" dirty="0">
                <a:solidFill>
                  <a:srgbClr val="808080"/>
                </a:solidFill>
                <a:latin typeface="宋体" panose="02010600030101010101" pitchFamily="2" charset="-122"/>
              </a:rPr>
              <a:t>        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correct_prediction = tf.equal(tf.argmax(y_pred</a:t>
            </a: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tf.argmax(y_data</a:t>
            </a: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))</a:t>
            </a:r>
            <a:b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accuracy = tf.reduce_mean(tf.cast(correct_prediction</a:t>
            </a: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tf.float32))</a:t>
            </a:r>
            <a:b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    </a:t>
            </a:r>
            <a:r>
              <a:rPr lang="zh-CN" altLang="zh-CN" b="1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print </a:t>
            </a:r>
            <a:r>
              <a:rPr lang="zh-CN" altLang="zh-CN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"</a:t>
            </a:r>
            <a:r>
              <a:rPr lang="zh-CN" altLang="zh-CN" dirty="0">
                <a:solidFill>
                  <a:srgbClr val="A5C261"/>
                </a:solidFill>
                <a:latin typeface="宋体" panose="02010600030101010101" pitchFamily="2" charset="-122"/>
              </a:rPr>
              <a:t>第</a:t>
            </a:r>
            <a:r>
              <a:rPr lang="zh-CN" altLang="zh-CN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"</a:t>
            </a: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epoch</a:t>
            </a: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"</a:t>
            </a:r>
            <a:r>
              <a:rPr lang="zh-CN" altLang="zh-CN" dirty="0">
                <a:solidFill>
                  <a:srgbClr val="A5C261"/>
                </a:solidFill>
                <a:latin typeface="宋体" panose="02010600030101010101" pitchFamily="2" charset="-122"/>
              </a:rPr>
              <a:t>轮学习</a:t>
            </a:r>
            <a:r>
              <a:rPr lang="zh-CN" altLang="zh-CN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dirty="0">
                <a:solidFill>
                  <a:srgbClr val="A5C261"/>
                </a:solidFill>
                <a:latin typeface="宋体" panose="02010600030101010101" pitchFamily="2" charset="-122"/>
              </a:rPr>
              <a:t>准确率为</a:t>
            </a:r>
            <a:r>
              <a:rPr lang="zh-CN" altLang="zh-CN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: "</a:t>
            </a: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accuracy.eval({x_data: test_X</a:t>
            </a:r>
            <a:r>
              <a:rPr lang="zh-CN" altLang="zh-CN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y_data: test_Y})</a:t>
            </a:r>
            <a:endParaRPr lang="zh-CN" altLang="zh-CN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5223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Deep Learning</a:t>
            </a:r>
            <a:endParaRPr lang="zh-CN" alt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00200" y="2426918"/>
            <a:ext cx="4038600" cy="2766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2590800"/>
            <a:ext cx="4191000" cy="20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689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Multilayer Perceptron</a:t>
            </a:r>
            <a:r>
              <a:rPr lang="zh-CN" altLang="en-US" dirty="0"/>
              <a:t> 多层感知机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 bwMode="auto">
              <a:xfrm>
                <a:off x="1725956" y="2256693"/>
                <a:ext cx="5181600" cy="342793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285750" indent="-285750" algn="l" rtl="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SzPct val="120000"/>
                  <a:buFont typeface="Monaco"/>
                  <a:buChar char="•"/>
                  <a:defRPr sz="2000" b="1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  <a:cs typeface="+mn-cs"/>
                  </a:defRPr>
                </a:lvl1pPr>
                <a:lvl2pPr marL="685800" indent="-228600" algn="l" rtl="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2pPr>
                <a:lvl3pPr marL="1143000" indent="-228600" algn="l" rtl="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SzPct val="100000"/>
                  <a:buChar char="»"/>
                  <a:defRPr sz="2000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3pPr>
                <a:lvl4pPr marL="1543050" indent="-171450" algn="l" rtl="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SzPct val="100000"/>
                  <a:buChar char="•"/>
                  <a:defRPr sz="2000" b="1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4pPr>
                <a:lvl5pPr marL="2000250" indent="-171450" algn="l" rtl="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SzPct val="100000"/>
                  <a:buChar char="–"/>
                  <a:defRPr sz="2000" b="1">
                    <a:solidFill>
                      <a:schemeClr val="tx1"/>
                    </a:solidFill>
                    <a:latin typeface="微软雅黑" pitchFamily="34" charset="-122"/>
                    <a:ea typeface="微软雅黑" pitchFamily="34" charset="-122"/>
                  </a:defRPr>
                </a:lvl5pPr>
                <a:lvl6pPr marL="2457450" indent="-171450" algn="l" rtl="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SzPct val="100000"/>
                  <a:buChar char="–"/>
                  <a:defRPr b="1">
                    <a:solidFill>
                      <a:schemeClr val="tx1"/>
                    </a:solidFill>
                    <a:latin typeface="+mn-lt"/>
                  </a:defRPr>
                </a:lvl6pPr>
                <a:lvl7pPr marL="2914650" indent="-171450" algn="l" rtl="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SzPct val="100000"/>
                  <a:buChar char="–"/>
                  <a:defRPr b="1">
                    <a:solidFill>
                      <a:schemeClr val="tx1"/>
                    </a:solidFill>
                    <a:latin typeface="+mn-lt"/>
                  </a:defRPr>
                </a:lvl7pPr>
                <a:lvl8pPr marL="3371850" indent="-171450" algn="l" rtl="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SzPct val="100000"/>
                  <a:buChar char="–"/>
                  <a:defRPr b="1">
                    <a:solidFill>
                      <a:schemeClr val="tx1"/>
                    </a:solidFill>
                    <a:latin typeface="+mn-lt"/>
                  </a:defRPr>
                </a:lvl8pPr>
                <a:lvl9pPr marL="3829050" indent="-171450" algn="l" rtl="0" eaLnBrk="0" fontAlgn="base" hangingPunct="0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SzPct val="100000"/>
                  <a:buChar char="–"/>
                  <a:defRPr b="1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b="0" kern="0" dirty="0" smtClean="0"/>
                  <a:t>激活函数：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b="0" kern="0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ker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b="0" kern="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b="0" kern="0" dirty="0"/>
                  <a:t>权重和偏置</a:t>
                </a:r>
                <a:r>
                  <a:rPr lang="zh-CN" altLang="en-US" b="0" kern="0" dirty="0" smtClean="0"/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zh-CN" altLang="en-US" b="0" i="1" kern="0">
                        <a:latin typeface="Cambria Math" panose="02040503050406030204" pitchFamily="18" charset="0"/>
                      </a:rPr>
                      <m:t>，</m:t>
                    </m:r>
                    <m:sSup>
                      <m:sSupPr>
                        <m:ctrlPr>
                          <a:rPr lang="en-US" altLang="zh-CN" b="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b="0" i="1" ker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b="0" kern="0" dirty="0" smtClean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ker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b="0" kern="0" dirty="0" smtClean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b="0" i="1" kern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b="0" kern="0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b="0" kern="0" dirty="0" smtClean="0"/>
                  <a:t>输入</a:t>
                </a:r>
                <a:r>
                  <a:rPr lang="zh-CN" altLang="en-US" b="0" kern="0" dirty="0"/>
                  <a:t>：</a:t>
                </a:r>
                <a14:m>
                  <m:oMath xmlns:m="http://schemas.openxmlformats.org/officeDocument/2006/math">
                    <m:r>
                      <a:rPr lang="en-US" altLang="zh-CN" b="0" i="1" kern="0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zh-CN" b="0" kern="0" dirty="0"/>
              </a:p>
              <a:p>
                <a:pPr>
                  <a:lnSpc>
                    <a:spcPct val="150000"/>
                  </a:lnSpc>
                </a:pPr>
                <a:r>
                  <a:rPr lang="zh-CN" altLang="en-US" b="0" kern="0" dirty="0"/>
                  <a:t>输出：</a:t>
                </a:r>
                <a14:m>
                  <m:oMath xmlns:m="http://schemas.openxmlformats.org/officeDocument/2006/math">
                    <m:r>
                      <a:rPr lang="en-US" altLang="zh-CN" b="0" i="1" kern="0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kern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kern="0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kern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b="0" kern="0" dirty="0"/>
              </a:p>
              <a:p>
                <a:pPr>
                  <a:lnSpc>
                    <a:spcPct val="150000"/>
                  </a:lnSpc>
                </a:pPr>
                <a:endParaRPr lang="en-US" b="0" kern="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25956" y="2256693"/>
                <a:ext cx="5181600" cy="3427934"/>
              </a:xfrm>
              <a:prstGeom prst="rect">
                <a:avLst/>
              </a:prstGeom>
              <a:blipFill>
                <a:blip r:embed="rId2"/>
                <a:stretch>
                  <a:fillRect l="-117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310" y="3472190"/>
            <a:ext cx="5255187" cy="2397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936647" y="2072027"/>
                <a:ext cx="52674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4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24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2400" b="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sz="2400" b="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400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2400" b="0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40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400" b="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 ker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0" i="1" kern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6647" y="2072027"/>
                <a:ext cx="5267468" cy="369332"/>
              </a:xfrm>
              <a:prstGeom prst="rect">
                <a:avLst/>
              </a:prstGeom>
              <a:blipFill>
                <a:blip r:embed="rId4"/>
                <a:stretch>
                  <a:fillRect l="-1505" r="-1389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1988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线性链</a:t>
            </a:r>
            <a:r>
              <a:rPr lang="en-US" altLang="zh-CN" dirty="0"/>
              <a:t>CRFs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概率模型，在</a:t>
                </a:r>
                <a:r>
                  <a:rPr lang="zh-CN" altLang="en-US" dirty="0"/>
                  <a:t>随机变量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取值为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的条件下，随机变量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取值为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的条件概率具有如下</a:t>
                </a:r>
                <a:r>
                  <a:rPr lang="zh-CN" altLang="en-US" dirty="0" smtClean="0"/>
                  <a:t>形式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其中，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 smtClean="0"/>
                  <a:t>定义</a:t>
                </a:r>
                <a:r>
                  <a:rPr lang="zh-CN" altLang="en-US" dirty="0"/>
                  <a:t>在边上的特征函数，转移特征，依赖于前一个和当前</a:t>
                </a:r>
                <a:r>
                  <a:rPr lang="zh-CN" altLang="en-US" dirty="0" smtClean="0"/>
                  <a:t>位置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dirty="0"/>
                  <a:t>定义在结点上的特征函数，状态特征，依赖于当前</a:t>
                </a:r>
                <a:r>
                  <a:rPr lang="zh-CN" altLang="en-US" dirty="0" smtClean="0"/>
                  <a:t>位置</a:t>
                </a:r>
                <a:endParaRPr lang="zh-CN" altLang="en-US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519395" y="2893733"/>
                <a:ext cx="5953938" cy="6933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395" y="2893733"/>
                <a:ext cx="5953938" cy="6933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873787" y="4178904"/>
                <a:ext cx="5599546" cy="703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⁡(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787" y="4178904"/>
                <a:ext cx="5599546" cy="7031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955747" y="469737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所有可能的序列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>
            <a:stCxn id="8" idx="3"/>
          </p:cNvCxnSpPr>
          <p:nvPr/>
        </p:nvCxnSpPr>
        <p:spPr>
          <a:xfrm flipV="1">
            <a:off x="2756240" y="4808594"/>
            <a:ext cx="984487" cy="734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6349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</a:t>
            </a:r>
            <a:r>
              <a:rPr lang="zh-CN" altLang="en-US" dirty="0"/>
              <a:t>示例代码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b="0" dirty="0"/>
              <a:t># </a:t>
            </a:r>
            <a:r>
              <a:rPr lang="zh-CN" altLang="en-US" b="0" dirty="0"/>
              <a:t>创建模型</a:t>
            </a:r>
          </a:p>
          <a:p>
            <a:pPr marL="0" indent="0">
              <a:buNone/>
            </a:pPr>
            <a:r>
              <a:rPr lang="en-US" altLang="zh-CN" b="0" dirty="0" err="1"/>
              <a:t>def</a:t>
            </a:r>
            <a:r>
              <a:rPr lang="en-US" altLang="zh-CN" b="0" dirty="0"/>
              <a:t> </a:t>
            </a:r>
            <a:r>
              <a:rPr lang="en-US" altLang="zh-CN" b="0" dirty="0" err="1"/>
              <a:t>multilayer_perceptron</a:t>
            </a:r>
            <a:r>
              <a:rPr lang="en-US" altLang="zh-CN" b="0" dirty="0"/>
              <a:t>(x, weights, biases):</a:t>
            </a:r>
          </a:p>
          <a:p>
            <a:pPr marL="0" indent="0">
              <a:buNone/>
            </a:pPr>
            <a:r>
              <a:rPr lang="en-US" altLang="zh-CN" b="0" dirty="0"/>
              <a:t>    # </a:t>
            </a:r>
            <a:r>
              <a:rPr lang="zh-CN" altLang="en-US" b="0" dirty="0"/>
              <a:t>第一层，使用</a:t>
            </a:r>
            <a:r>
              <a:rPr lang="en-US" altLang="zh-CN" b="0" dirty="0"/>
              <a:t>RELU</a:t>
            </a:r>
            <a:r>
              <a:rPr lang="zh-CN" altLang="en-US" b="0" dirty="0"/>
              <a:t>作为激活函数</a:t>
            </a:r>
          </a:p>
          <a:p>
            <a:pPr marL="0" indent="0">
              <a:buNone/>
            </a:pPr>
            <a:r>
              <a:rPr lang="zh-CN" altLang="en-US" b="0" dirty="0"/>
              <a:t>    </a:t>
            </a:r>
            <a:r>
              <a:rPr lang="en-US" altLang="zh-CN" b="0" dirty="0"/>
              <a:t>layer_1 = </a:t>
            </a:r>
            <a:r>
              <a:rPr lang="en-US" altLang="zh-CN" b="0" dirty="0" err="1"/>
              <a:t>tf.add</a:t>
            </a:r>
            <a:r>
              <a:rPr lang="en-US" altLang="zh-CN" b="0" dirty="0"/>
              <a:t>(</a:t>
            </a:r>
            <a:r>
              <a:rPr lang="en-US" altLang="zh-CN" b="0" dirty="0" err="1"/>
              <a:t>tf.matmul</a:t>
            </a:r>
            <a:r>
              <a:rPr lang="en-US" altLang="zh-CN" b="0" dirty="0"/>
              <a:t>(x, weights['h1']), biases['b1'])</a:t>
            </a:r>
          </a:p>
          <a:p>
            <a:pPr marL="0" indent="0">
              <a:buNone/>
            </a:pPr>
            <a:r>
              <a:rPr lang="en-US" altLang="zh-CN" b="0" dirty="0"/>
              <a:t>    layer_1 = </a:t>
            </a:r>
            <a:r>
              <a:rPr lang="en-US" altLang="zh-CN" b="0" dirty="0" err="1"/>
              <a:t>tf.nn.relu</a:t>
            </a:r>
            <a:r>
              <a:rPr lang="en-US" altLang="zh-CN" b="0" dirty="0"/>
              <a:t>(layer_1)</a:t>
            </a:r>
          </a:p>
          <a:p>
            <a:pPr marL="0" indent="0">
              <a:buNone/>
            </a:pPr>
            <a:r>
              <a:rPr lang="en-US" altLang="zh-CN" b="0" dirty="0"/>
              <a:t>    # </a:t>
            </a:r>
            <a:r>
              <a:rPr lang="zh-CN" altLang="en-US" b="0" dirty="0"/>
              <a:t>第二层，也用</a:t>
            </a:r>
            <a:r>
              <a:rPr lang="en-US" altLang="zh-CN" b="0" dirty="0"/>
              <a:t>RELU</a:t>
            </a:r>
            <a:r>
              <a:rPr lang="zh-CN" altLang="en-US" b="0" dirty="0"/>
              <a:t>作为激活函数</a:t>
            </a:r>
          </a:p>
          <a:p>
            <a:pPr marL="0" indent="0">
              <a:buNone/>
            </a:pPr>
            <a:r>
              <a:rPr lang="zh-CN" altLang="en-US" b="0" dirty="0"/>
              <a:t>    </a:t>
            </a:r>
            <a:r>
              <a:rPr lang="en-US" altLang="zh-CN" b="0" dirty="0"/>
              <a:t>layer_2 = </a:t>
            </a:r>
            <a:r>
              <a:rPr lang="en-US" altLang="zh-CN" b="0" dirty="0" err="1"/>
              <a:t>tf.add</a:t>
            </a:r>
            <a:r>
              <a:rPr lang="en-US" altLang="zh-CN" b="0" dirty="0"/>
              <a:t>(</a:t>
            </a:r>
            <a:r>
              <a:rPr lang="en-US" altLang="zh-CN" b="0" dirty="0" err="1"/>
              <a:t>tf.matmul</a:t>
            </a:r>
            <a:r>
              <a:rPr lang="en-US" altLang="zh-CN" b="0" dirty="0"/>
              <a:t>(layer_1, weights['h2']), biases['b2'])</a:t>
            </a:r>
          </a:p>
          <a:p>
            <a:pPr marL="0" indent="0">
              <a:buNone/>
            </a:pPr>
            <a:r>
              <a:rPr lang="en-US" altLang="zh-CN" b="0" dirty="0"/>
              <a:t>    layer_2 = </a:t>
            </a:r>
            <a:r>
              <a:rPr lang="en-US" altLang="zh-CN" b="0" dirty="0" err="1"/>
              <a:t>tf.nn.relu</a:t>
            </a:r>
            <a:r>
              <a:rPr lang="en-US" altLang="zh-CN" b="0" dirty="0"/>
              <a:t>(layer_2)</a:t>
            </a:r>
          </a:p>
          <a:p>
            <a:pPr marL="0" indent="0">
              <a:buNone/>
            </a:pPr>
            <a:r>
              <a:rPr lang="en-US" altLang="zh-CN" b="0" dirty="0"/>
              <a:t>    # </a:t>
            </a:r>
            <a:r>
              <a:rPr lang="zh-CN" altLang="en-US" b="0" dirty="0"/>
              <a:t>输出映射</a:t>
            </a:r>
          </a:p>
          <a:p>
            <a:pPr marL="0" indent="0">
              <a:buNone/>
            </a:pPr>
            <a:r>
              <a:rPr lang="zh-CN" altLang="en-US" b="0" dirty="0"/>
              <a:t>    </a:t>
            </a:r>
            <a:r>
              <a:rPr lang="en-US" altLang="zh-CN" b="0" dirty="0" err="1"/>
              <a:t>out_layer</a:t>
            </a:r>
            <a:r>
              <a:rPr lang="en-US" altLang="zh-CN" b="0" dirty="0"/>
              <a:t> = </a:t>
            </a:r>
            <a:r>
              <a:rPr lang="en-US" altLang="zh-CN" b="0" dirty="0" err="1"/>
              <a:t>tf.matmul</a:t>
            </a:r>
            <a:r>
              <a:rPr lang="en-US" altLang="zh-CN" b="0" dirty="0"/>
              <a:t>(layer_2, weights['out']) + biases['out']</a:t>
            </a:r>
          </a:p>
          <a:p>
            <a:pPr marL="0" indent="0">
              <a:buNone/>
            </a:pPr>
            <a:r>
              <a:rPr lang="en-US" altLang="zh-CN" b="0" dirty="0"/>
              <a:t>    return </a:t>
            </a:r>
            <a:r>
              <a:rPr lang="en-US" altLang="zh-CN" b="0" dirty="0" err="1"/>
              <a:t>out_layer</a:t>
            </a:r>
            <a:endParaRPr lang="en-US" altLang="zh-CN" sz="1800" dirty="0"/>
          </a:p>
          <a:p>
            <a:pPr marL="0" indent="0">
              <a:buNone/>
            </a:pP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3807396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NumPy</a:t>
            </a:r>
            <a:r>
              <a:rPr lang="zh-CN" altLang="en-US" dirty="0"/>
              <a:t>实现前馈部分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0" i="1" dirty="0"/>
              <a:t># forward-pass of a 3-layer neural network:</a:t>
            </a:r>
            <a:r>
              <a:rPr lang="en-US" altLang="zh-CN" b="0" dirty="0"/>
              <a:t> </a:t>
            </a:r>
          </a:p>
          <a:p>
            <a:pPr marL="0" indent="0">
              <a:buNone/>
            </a:pPr>
            <a:r>
              <a:rPr lang="en-US" altLang="zh-CN" b="0" dirty="0"/>
              <a:t>f = lambda x: 1.0/(1.0 + </a:t>
            </a:r>
            <a:r>
              <a:rPr lang="en-US" altLang="zh-CN" b="0" dirty="0" err="1"/>
              <a:t>np.exp</a:t>
            </a:r>
            <a:r>
              <a:rPr lang="en-US" altLang="zh-CN" b="0" dirty="0"/>
              <a:t>(-x)) </a:t>
            </a:r>
            <a:r>
              <a:rPr lang="en-US" altLang="zh-CN" b="0" i="1" dirty="0"/>
              <a:t># activation function (use sigmoid)</a:t>
            </a:r>
            <a:r>
              <a:rPr lang="en-US" altLang="zh-CN" b="0" dirty="0"/>
              <a:t> </a:t>
            </a:r>
          </a:p>
          <a:p>
            <a:pPr marL="0" indent="0">
              <a:buNone/>
            </a:pPr>
            <a:r>
              <a:rPr lang="en-US" altLang="zh-CN" b="0" dirty="0"/>
              <a:t>x = </a:t>
            </a:r>
            <a:r>
              <a:rPr lang="en-US" altLang="zh-CN" b="0" dirty="0" err="1"/>
              <a:t>np.random.randn</a:t>
            </a:r>
            <a:r>
              <a:rPr lang="en-US" altLang="zh-CN" b="0" dirty="0"/>
              <a:t>(64, 784) </a:t>
            </a:r>
            <a:r>
              <a:rPr lang="en-US" altLang="zh-CN" b="0" i="1" dirty="0"/>
              <a:t># random input vector of three numbers (3x1)</a:t>
            </a:r>
            <a:r>
              <a:rPr lang="en-US" altLang="zh-CN" b="0" dirty="0"/>
              <a:t> </a:t>
            </a:r>
          </a:p>
          <a:p>
            <a:pPr marL="0" indent="0">
              <a:buNone/>
            </a:pPr>
            <a:r>
              <a:rPr lang="en-US" altLang="zh-CN" b="0" dirty="0"/>
              <a:t>h1 = f(np.dot(W1, x) + b1) </a:t>
            </a:r>
            <a:r>
              <a:rPr lang="en-US" altLang="zh-CN" b="0" i="1" dirty="0"/>
              <a:t># calculate first hidden layer activations (4x1)</a:t>
            </a:r>
            <a:r>
              <a:rPr lang="en-US" altLang="zh-CN" b="0" dirty="0"/>
              <a:t> </a:t>
            </a:r>
          </a:p>
          <a:p>
            <a:pPr marL="0" indent="0">
              <a:buNone/>
            </a:pPr>
            <a:r>
              <a:rPr lang="en-US" altLang="zh-CN" b="0" dirty="0"/>
              <a:t>h2 = f(np.dot(W2, h1) + b2) </a:t>
            </a:r>
            <a:r>
              <a:rPr lang="en-US" altLang="zh-CN" b="0" i="1" dirty="0"/>
              <a:t># calculate second hidden layer activations (4x1)</a:t>
            </a:r>
            <a:r>
              <a:rPr lang="en-US" altLang="zh-CN" b="0" dirty="0"/>
              <a:t> </a:t>
            </a:r>
          </a:p>
          <a:p>
            <a:pPr marL="0" indent="0">
              <a:buNone/>
            </a:pPr>
            <a:r>
              <a:rPr lang="en-US" altLang="zh-CN" b="0" dirty="0"/>
              <a:t>out = np.dot(W3, h2) + b3 </a:t>
            </a:r>
            <a:r>
              <a:rPr lang="en-US" altLang="zh-CN" b="0" i="1" dirty="0"/>
              <a:t># output neuron (1x1)</a:t>
            </a:r>
            <a:endParaRPr lang="en-US" altLang="zh-CN" b="0" dirty="0"/>
          </a:p>
          <a:p>
            <a:pPr marL="0" indent="0">
              <a:buNone/>
            </a:pP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38165504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NumPy</a:t>
            </a:r>
            <a:r>
              <a:rPr lang="zh-CN" altLang="en-US" dirty="0"/>
              <a:t>实现反向传播部分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b="0" dirty="0"/>
              <a:t>跳过！</a:t>
            </a:r>
            <a:endParaRPr lang="en-US" altLang="zh-CN" b="0" dirty="0"/>
          </a:p>
          <a:p>
            <a:pPr>
              <a:lnSpc>
                <a:spcPct val="150000"/>
              </a:lnSpc>
            </a:pPr>
            <a:r>
              <a:rPr lang="zh-CN" altLang="en-US" b="0" dirty="0"/>
              <a:t>曾经的噩梦，现在对于大多数人来说，已经不需要考虑了。</a:t>
            </a:r>
            <a:endParaRPr lang="en-US" altLang="zh-CN" b="0" dirty="0"/>
          </a:p>
          <a:p>
            <a:pPr>
              <a:lnSpc>
                <a:spcPct val="150000"/>
              </a:lnSpc>
            </a:pPr>
            <a:r>
              <a:rPr lang="zh-CN" altLang="en-US" b="0" dirty="0"/>
              <a:t>对于研究者而言，在学习时推导、实现仍旧是必须的。</a:t>
            </a:r>
            <a:endParaRPr lang="en-US" altLang="zh-CN" b="0" dirty="0"/>
          </a:p>
          <a:p>
            <a:endParaRPr lang="en-US" altLang="zh-CN" b="0" dirty="0" smtClean="0"/>
          </a:p>
          <a:p>
            <a:pPr>
              <a:lnSpc>
                <a:spcPct val="150000"/>
              </a:lnSpc>
            </a:pPr>
            <a:r>
              <a:rPr lang="zh-CN" altLang="en-US" b="0" dirty="0"/>
              <a:t>如果你想实现：</a:t>
            </a:r>
            <a:endParaRPr lang="en-US" altLang="zh-CN" b="0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CS231n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CS224d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UFLDL</a:t>
            </a:r>
          </a:p>
          <a:p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4281698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使用多层感知机进行手写体识别：讲解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444069" y="1696649"/>
            <a:ext cx="8458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Monaco"/>
              <a:buChar char="•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b="0" kern="0" dirty="0"/>
              <a:t>代码参考</a:t>
            </a:r>
            <a:r>
              <a:rPr lang="zh-CN" altLang="en-US" b="0" kern="0" dirty="0" smtClean="0"/>
              <a:t>：</a:t>
            </a:r>
            <a:r>
              <a:rPr lang="en-US" altLang="zh-CN" b="0" kern="0" dirty="0" err="1" smtClean="0"/>
              <a:t>multilayer_perceptron.ipynb</a:t>
            </a:r>
            <a:endParaRPr lang="en-US" altLang="zh-CN" b="0" kern="0" dirty="0"/>
          </a:p>
          <a:p>
            <a:r>
              <a:rPr lang="zh-CN" altLang="en-US" b="0" kern="0" dirty="0"/>
              <a:t>核心部分：模型定义（</a:t>
            </a:r>
            <a:r>
              <a:rPr lang="en-US" altLang="zh-CN" b="0" kern="0" dirty="0"/>
              <a:t>Graph</a:t>
            </a:r>
            <a:r>
              <a:rPr lang="zh-CN" altLang="en-US" b="0" kern="0" dirty="0"/>
              <a:t>）</a:t>
            </a:r>
            <a:endParaRPr lang="en-US" altLang="zh-CN" b="0" kern="0" dirty="0"/>
          </a:p>
        </p:txBody>
      </p:sp>
      <p:pic>
        <p:nvPicPr>
          <p:cNvPr id="5" name="内容占位符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549" y="2534317"/>
            <a:ext cx="655018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719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/>
              <a:t>序列标注</a:t>
            </a:r>
            <a:endParaRPr lang="en-US" altLang="zh-CN" sz="3200" dirty="0" smtClean="0"/>
          </a:p>
          <a:p>
            <a:pPr lvl="1">
              <a:lnSpc>
                <a:spcPct val="150000"/>
              </a:lnSpc>
            </a:pPr>
            <a:r>
              <a:rPr lang="en-US" altLang="zh-CN" sz="2800" dirty="0" smtClean="0"/>
              <a:t>CRF</a:t>
            </a:r>
            <a:r>
              <a:rPr lang="zh-CN" altLang="en-US" sz="2800" dirty="0" smtClean="0"/>
              <a:t>工具介绍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3200" dirty="0" smtClean="0"/>
              <a:t>深度学习工具</a:t>
            </a:r>
            <a:endParaRPr lang="en-US" altLang="zh-CN" sz="3200" dirty="0" smtClean="0"/>
          </a:p>
          <a:p>
            <a:pPr lvl="1">
              <a:lnSpc>
                <a:spcPct val="150000"/>
              </a:lnSpc>
            </a:pPr>
            <a:r>
              <a:rPr lang="en-US" altLang="zh-CN" sz="2800" dirty="0" err="1" smtClean="0"/>
              <a:t>TensorFlow</a:t>
            </a:r>
            <a:r>
              <a:rPr lang="zh-CN" altLang="en-US" sz="2800" dirty="0" smtClean="0"/>
              <a:t>介绍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3200" dirty="0" smtClean="0"/>
              <a:t>深度学习实践</a:t>
            </a:r>
            <a:endParaRPr lang="en-US" altLang="zh-CN" sz="3200" dirty="0" smtClean="0"/>
          </a:p>
          <a:p>
            <a:pPr lvl="1">
              <a:lnSpc>
                <a:spcPct val="150000"/>
              </a:lnSpc>
            </a:pPr>
            <a:r>
              <a:rPr lang="en-US" altLang="zh-CN" sz="2800" dirty="0"/>
              <a:t>Logistics </a:t>
            </a:r>
            <a:r>
              <a:rPr lang="en-US" altLang="zh-CN" sz="2800" dirty="0" smtClean="0"/>
              <a:t>Regression</a:t>
            </a:r>
          </a:p>
          <a:p>
            <a:pPr lvl="1">
              <a:lnSpc>
                <a:spcPct val="150000"/>
              </a:lnSpc>
            </a:pPr>
            <a:r>
              <a:rPr lang="zh-CN" altLang="en-US" sz="2800" dirty="0"/>
              <a:t>多层前馈</a:t>
            </a:r>
            <a:r>
              <a:rPr lang="zh-CN" altLang="en-US" sz="2800" dirty="0" smtClean="0"/>
              <a:t>网络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7835530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8538" y="2259624"/>
            <a:ext cx="10515600" cy="1796196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dirty="0" smtClean="0"/>
              <a:t>谢谢！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QA!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2709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CRF</a:t>
            </a:r>
            <a:r>
              <a:rPr lang="zh-CN" altLang="en-US" dirty="0" smtClean="0"/>
              <a:t>的学习和推理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学习算法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改进的迭代尺度法</a:t>
                </a:r>
                <a:r>
                  <a:rPr lang="zh-CN" altLang="en-US" dirty="0"/>
                  <a:t>、</a:t>
                </a:r>
                <a:r>
                  <a:rPr lang="zh-CN" altLang="en-US" dirty="0" smtClean="0"/>
                  <a:t>梯度</a:t>
                </a:r>
                <a:r>
                  <a:rPr lang="zh-CN" altLang="en-US" dirty="0"/>
                  <a:t>下降法、</a:t>
                </a:r>
                <a:r>
                  <a:rPr lang="zh-CN" altLang="en-US" dirty="0" smtClean="0"/>
                  <a:t>拟牛顿法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极大化训练数据的极大</a:t>
                </a:r>
                <a:r>
                  <a:rPr lang="zh-CN" altLang="en-US" dirty="0" smtClean="0"/>
                  <a:t>似然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推理算法</a:t>
                </a:r>
                <a:endParaRPr lang="en-US" altLang="zh-CN" dirty="0" smtClean="0"/>
              </a:p>
              <a:p>
                <a:pPr lvl="1"/>
                <a:r>
                  <a:rPr lang="zh-CN" altLang="en-US" dirty="0"/>
                  <a:t>维特</a:t>
                </a:r>
                <a:r>
                  <a:rPr lang="zh-CN" altLang="en-US" dirty="0" smtClean="0"/>
                  <a:t>比算法，只要计算非归一化的概率即可</a:t>
                </a:r>
                <a:endParaRPr lang="en-US" altLang="zh-CN" dirty="0" smtClean="0"/>
              </a:p>
              <a:p>
                <a:pPr lvl="2"/>
                <a:r>
                  <a:rPr lang="zh-CN" altLang="en-US" dirty="0"/>
                  <a:t>位置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的各个标记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=1,2..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的非规范化</a:t>
                </a:r>
                <a:r>
                  <a:rPr lang="zh-CN" altLang="en-US" dirty="0" smtClean="0"/>
                  <a:t>概率</a:t>
                </a:r>
                <a:endParaRPr lang="en-US" altLang="zh-CN" dirty="0" smtClean="0"/>
              </a:p>
              <a:p>
                <a:pPr lvl="2"/>
                <a:endParaRPr lang="en-US" altLang="zh-CN" dirty="0"/>
              </a:p>
              <a:p>
                <a:pPr lvl="2"/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递归计算</a:t>
                </a:r>
                <a:endParaRPr lang="en-US" altLang="zh-CN" dirty="0" smtClean="0"/>
              </a:p>
              <a:p>
                <a:pPr lvl="2"/>
                <a:endParaRPr lang="en-US" altLang="zh-CN" dirty="0"/>
              </a:p>
              <a:p>
                <a:pPr lvl="2"/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直到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时终止，这时求得非规范化概率的最大</a:t>
                </a:r>
                <a:r>
                  <a:rPr lang="zh-CN" altLang="en-US" dirty="0" smtClean="0"/>
                  <a:t>值（记住路径，进行回溯，类似于</a:t>
                </a:r>
                <a:r>
                  <a:rPr lang="en-US" altLang="zh-CN" dirty="0" smtClean="0"/>
                  <a:t>HMM</a:t>
                </a:r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961" r="-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096000" y="2646338"/>
                <a:ext cx="5953938" cy="6933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46338"/>
                <a:ext cx="5953938" cy="6933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049063" y="4160446"/>
                <a:ext cx="49106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𝑠𝑡𝑎𝑟𝑡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=1,2,…,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63" y="4160446"/>
                <a:ext cx="4910640" cy="276999"/>
              </a:xfrm>
              <a:prstGeom prst="rect">
                <a:avLst/>
              </a:prstGeom>
              <a:blipFill>
                <a:blip r:embed="rId5"/>
                <a:stretch>
                  <a:fillRect l="-620" t="-2174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3049063" y="5009837"/>
                <a:ext cx="6415346" cy="3936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≪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≪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=1,2,…,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063" y="5009837"/>
                <a:ext cx="6415346" cy="393698"/>
              </a:xfrm>
              <a:prstGeom prst="rect">
                <a:avLst/>
              </a:prstGeom>
              <a:blipFill>
                <a:blip r:embed="rId6"/>
                <a:stretch>
                  <a:fillRect l="-95" t="-1563"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391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CRF</a:t>
            </a:r>
            <a:r>
              <a:rPr lang="zh-CN" altLang="en-US" dirty="0" smtClean="0"/>
              <a:t>使用指导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参考项目</a:t>
            </a:r>
            <a:r>
              <a:rPr lang="zh-CN" altLang="en-US" dirty="0" smtClean="0"/>
              <a:t>：</a:t>
            </a:r>
            <a:r>
              <a:rPr lang="en-US" altLang="zh-CN" dirty="0"/>
              <a:t>python-</a:t>
            </a:r>
            <a:r>
              <a:rPr lang="en-US" altLang="zh-CN" dirty="0" err="1"/>
              <a:t>crfsuite</a:t>
            </a:r>
            <a:endParaRPr lang="en-US" altLang="zh-CN" dirty="0"/>
          </a:p>
          <a:p>
            <a:pPr lvl="1"/>
            <a:r>
              <a:rPr lang="en-US" altLang="zh-CN" dirty="0" smtClean="0">
                <a:hlinkClick r:id="rId2"/>
              </a:rPr>
              <a:t>https</a:t>
            </a:r>
            <a:r>
              <a:rPr lang="en-US" altLang="zh-CN" dirty="0">
                <a:hlinkClick r:id="rId2"/>
              </a:rPr>
              <a:t>://</a:t>
            </a:r>
            <a:r>
              <a:rPr lang="en-US" altLang="zh-CN" dirty="0" smtClean="0">
                <a:hlinkClick r:id="rId2"/>
              </a:rPr>
              <a:t>github.com/scrapinghub/python-crfsuite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安装：</a:t>
            </a:r>
            <a:r>
              <a:rPr lang="en-US" altLang="zh-CN" dirty="0"/>
              <a:t> pip install python-</a:t>
            </a:r>
            <a:r>
              <a:rPr lang="en-US" altLang="zh-CN"/>
              <a:t>crfsuite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178" y="2837379"/>
            <a:ext cx="4584605" cy="333958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03324" y="6221757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安装原版</a:t>
            </a:r>
            <a:r>
              <a:rPr lang="en-US" altLang="zh-CN" dirty="0" err="1" smtClean="0"/>
              <a:t>CRFsuite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35635"/>
            <a:ext cx="6442321" cy="314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44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3450</TotalTime>
  <Words>2923</Words>
  <Application>Microsoft Office PowerPoint</Application>
  <PresentationFormat>宽屏</PresentationFormat>
  <Paragraphs>559</Paragraphs>
  <Slides>75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6" baseType="lpstr">
      <vt:lpstr>Arial Unicode MS</vt:lpstr>
      <vt:lpstr>Monaco</vt:lpstr>
      <vt:lpstr>Source Code Pro</vt:lpstr>
      <vt:lpstr>等线</vt:lpstr>
      <vt:lpstr>宋体</vt:lpstr>
      <vt:lpstr>微软雅黑</vt:lpstr>
      <vt:lpstr>Arial</vt:lpstr>
      <vt:lpstr>Book Antiqua</vt:lpstr>
      <vt:lpstr>Cambria Math</vt:lpstr>
      <vt:lpstr>Consolas</vt:lpstr>
      <vt:lpstr>Office 主题​​</vt:lpstr>
      <vt:lpstr>机器学习&amp;深度学习实践</vt:lpstr>
      <vt:lpstr>目录 Content</vt:lpstr>
      <vt:lpstr>第三天实践数据和代码</vt:lpstr>
      <vt:lpstr>目录 Content</vt:lpstr>
      <vt:lpstr>条件随机场 Conditional Random Fields(CRF)</vt:lpstr>
      <vt:lpstr>线性链CRFs</vt:lpstr>
      <vt:lpstr>线性链CRFs</vt:lpstr>
      <vt:lpstr>CRF的学习和推理</vt:lpstr>
      <vt:lpstr>CRF使用指导</vt:lpstr>
      <vt:lpstr>CRF进行NP Chunking</vt:lpstr>
      <vt:lpstr>CRF实践：特征设计</vt:lpstr>
      <vt:lpstr>完整示例程序及其讲解</vt:lpstr>
      <vt:lpstr>其他实践问题</vt:lpstr>
      <vt:lpstr>深度学习实践</vt:lpstr>
      <vt:lpstr>目录 Content</vt:lpstr>
      <vt:lpstr>TensorFlow实践</vt:lpstr>
      <vt:lpstr>一个例子：自动分类</vt:lpstr>
      <vt:lpstr>自动分类的TensorFlow实践</vt:lpstr>
      <vt:lpstr>TensorFlow实践原则</vt:lpstr>
      <vt:lpstr>自动分类的TensorFlow实践</vt:lpstr>
      <vt:lpstr>自动分类的TensorFlow实践</vt:lpstr>
      <vt:lpstr>TensorFlow</vt:lpstr>
      <vt:lpstr>Models with TF</vt:lpstr>
      <vt:lpstr>TensorFlow Uses</vt:lpstr>
      <vt:lpstr>为什么学习/使用TensorFlow</vt:lpstr>
      <vt:lpstr>http://playground.tensorflow.org/</vt:lpstr>
      <vt:lpstr>TensorFlow vs. Numpy </vt:lpstr>
      <vt:lpstr>TensorFlow vs. Numpy </vt:lpstr>
      <vt:lpstr>TensorFlow 重要概念</vt:lpstr>
      <vt:lpstr>Tensors</vt:lpstr>
      <vt:lpstr>Graph</vt:lpstr>
      <vt:lpstr>Graph</vt:lpstr>
      <vt:lpstr>Session</vt:lpstr>
      <vt:lpstr>Session</vt:lpstr>
      <vt:lpstr>Graph &amp; Session</vt:lpstr>
      <vt:lpstr>Device</vt:lpstr>
      <vt:lpstr>Variables</vt:lpstr>
      <vt:lpstr>Variables</vt:lpstr>
      <vt:lpstr>Updating Variable State</vt:lpstr>
      <vt:lpstr>Fetching Variable State </vt:lpstr>
      <vt:lpstr>Placeholders and Feed Dictionaries</vt:lpstr>
      <vt:lpstr>Variable Scope</vt:lpstr>
      <vt:lpstr>Variable Scope</vt:lpstr>
      <vt:lpstr>Auto-Differentiation</vt:lpstr>
      <vt:lpstr>TensorBoard</vt:lpstr>
      <vt:lpstr>一个例子串起来：线性回归</vt:lpstr>
      <vt:lpstr>演示</vt:lpstr>
      <vt:lpstr>目录 Content</vt:lpstr>
      <vt:lpstr>经典例子：mnist分类</vt:lpstr>
      <vt:lpstr>Implements logistic regression in  10 minutes</vt:lpstr>
      <vt:lpstr>演示</vt:lpstr>
      <vt:lpstr>程序总结</vt:lpstr>
      <vt:lpstr>TensorFlow = Tensor + Flow</vt:lpstr>
      <vt:lpstr>TensorFlow版本说明</vt:lpstr>
      <vt:lpstr>番外篇：如何解决版本差异</vt:lpstr>
      <vt:lpstr>番外篇：如何本机IED编程使用远程服务器解释器</vt:lpstr>
      <vt:lpstr>TensorFlow 资料</vt:lpstr>
      <vt:lpstr>目前流行的深度学习框架在Github上的比较</vt:lpstr>
      <vt:lpstr>更多的选择：Keras</vt:lpstr>
      <vt:lpstr>Deep-Learning Package Choices</vt:lpstr>
      <vt:lpstr>TensorFlow学习</vt:lpstr>
      <vt:lpstr>TensorFlow实践中的一些原则</vt:lpstr>
      <vt:lpstr>目录 Content</vt:lpstr>
      <vt:lpstr>使用TensorFlow实现文本分类</vt:lpstr>
      <vt:lpstr>文本的向量表示</vt:lpstr>
      <vt:lpstr>Tensoflow进行文本分类：模型</vt:lpstr>
      <vt:lpstr>Tensoflow进行文本分类：训练和测试</vt:lpstr>
      <vt:lpstr>Deep Learning</vt:lpstr>
      <vt:lpstr>Multilayer Perceptron 多层感知机</vt:lpstr>
      <vt:lpstr>MLP示例代码</vt:lpstr>
      <vt:lpstr>NumPy实现前馈部分</vt:lpstr>
      <vt:lpstr>NumPy实现反向传播部分</vt:lpstr>
      <vt:lpstr>使用多层感知机进行手写体识别：讲解</vt:lpstr>
      <vt:lpstr>总结</vt:lpstr>
      <vt:lpstr>谢谢！  QA!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shizhu he</dc:creator>
  <cp:lastModifiedBy>shizhu he</cp:lastModifiedBy>
  <cp:revision>224</cp:revision>
  <dcterms:created xsi:type="dcterms:W3CDTF">2017-09-06T08:16:30Z</dcterms:created>
  <dcterms:modified xsi:type="dcterms:W3CDTF">2017-09-22T06:45:18Z</dcterms:modified>
</cp:coreProperties>
</file>